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557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27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601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861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664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780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39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222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889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77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614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67497-4C7B-46AF-843F-CC2A8848524D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B13BA-C52D-44F0-9A53-7D0A48CD1CC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2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096" y="314493"/>
            <a:ext cx="8936323" cy="3858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Staff pathway for preventing device related pressure ulcers from PPE during Covid-19 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27984" y="790499"/>
            <a:ext cx="4605436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tx1"/>
                </a:solidFill>
              </a:rPr>
              <a:t>Device Related Pressure </a:t>
            </a:r>
            <a:r>
              <a:rPr lang="en-GB" sz="1600" b="1" dirty="0">
                <a:solidFill>
                  <a:schemeClr val="tx1"/>
                </a:solidFill>
              </a:rPr>
              <a:t>U</a:t>
            </a:r>
            <a:r>
              <a:rPr lang="en-GB" sz="1600" b="1" dirty="0" smtClean="0">
                <a:solidFill>
                  <a:schemeClr val="tx1"/>
                </a:solidFill>
              </a:rPr>
              <a:t>lcer </a:t>
            </a:r>
            <a:endParaRPr lang="en-GB" sz="16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7096" y="1124744"/>
            <a:ext cx="4199438" cy="33123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1050" b="1" dirty="0" smtClean="0">
                <a:solidFill>
                  <a:schemeClr val="tx1"/>
                </a:solidFill>
              </a:rPr>
              <a:t>Prevention and maintenance of skin at work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Skin protectant – Cavilon single use no sting barrier film 1ml wand </a:t>
            </a:r>
          </a:p>
          <a:p>
            <a:pPr algn="just"/>
            <a:r>
              <a:rPr lang="en-GB" sz="1050" dirty="0" smtClean="0">
                <a:solidFill>
                  <a:schemeClr val="tx1"/>
                </a:solidFill>
              </a:rPr>
              <a:t>can be used. DO NOT USE THE SPRAY.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Contact TV team if skin reaction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Can  be used for normal, intact, red, discoloured skin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Apply at start of your shift and allow to dry </a:t>
            </a:r>
          </a:p>
          <a:p>
            <a:pPr algn="just"/>
            <a:r>
              <a:rPr lang="en-GB" sz="1050" dirty="0" smtClean="0">
                <a:solidFill>
                  <a:schemeClr val="tx1"/>
                </a:solidFill>
              </a:rPr>
              <a:t>for 90 seconds minimum then apply appropriate PPE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b="1" dirty="0" smtClean="0">
                <a:solidFill>
                  <a:schemeClr val="tx1"/>
                </a:solidFill>
              </a:rPr>
              <a:t>Apply and let dry BEFORE going into an oxygen enriched environment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Reapply once daily or if worn off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Rest </a:t>
            </a:r>
            <a:r>
              <a:rPr lang="en-GB" sz="1050" dirty="0" smtClean="0">
                <a:solidFill>
                  <a:schemeClr val="tx1"/>
                </a:solidFill>
              </a:rPr>
              <a:t>skin during allocated breaks to allow the skin to re-perfuse and recover from sustained pressure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Ensure regular breaks (using hydration stations) from wearing a mask to relieve pressure and reduce moisture build up (</a:t>
            </a:r>
            <a:r>
              <a:rPr lang="en-GB" sz="1050" dirty="0" err="1" smtClean="0">
                <a:solidFill>
                  <a:schemeClr val="tx1"/>
                </a:solidFill>
              </a:rPr>
              <a:t>NHSi</a:t>
            </a:r>
            <a:r>
              <a:rPr lang="en-GB" sz="1050" dirty="0" smtClean="0">
                <a:solidFill>
                  <a:schemeClr val="tx1"/>
                </a:solidFill>
              </a:rPr>
              <a:t> 2020)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Follow infection prevention advice for mask use </a:t>
            </a:r>
            <a:r>
              <a:rPr lang="en-GB" sz="1050" dirty="0" err="1" smtClean="0">
                <a:solidFill>
                  <a:schemeClr val="tx1"/>
                </a:solidFill>
              </a:rPr>
              <a:t>inc</a:t>
            </a:r>
            <a:r>
              <a:rPr lang="en-GB" sz="1050" dirty="0" smtClean="0">
                <a:solidFill>
                  <a:schemeClr val="tx1"/>
                </a:solidFill>
              </a:rPr>
              <a:t> a fit check after each mask application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 smtClean="0">
                <a:solidFill>
                  <a:schemeClr val="tx1"/>
                </a:solidFill>
              </a:rPr>
              <a:t>Cavilon is highly flammable - DO NOT </a:t>
            </a:r>
            <a:r>
              <a:rPr lang="en-GB" sz="1050" dirty="0" smtClean="0">
                <a:solidFill>
                  <a:schemeClr val="tx1"/>
                </a:solidFill>
              </a:rPr>
              <a:t>SMOKE with Cavilon on your skin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050" dirty="0">
                <a:solidFill>
                  <a:schemeClr val="tx1"/>
                </a:solidFill>
              </a:rPr>
              <a:t>DO NOT apply until 30 mins after leaving an oxygen enriched environment </a:t>
            </a:r>
            <a:endParaRPr lang="en-GB" sz="1050" dirty="0" smtClean="0">
              <a:solidFill>
                <a:schemeClr val="tx1"/>
              </a:solidFill>
            </a:endParaRPr>
          </a:p>
          <a:p>
            <a:pPr algn="ctr"/>
            <a:r>
              <a:rPr lang="en-GB" sz="1050" b="1" dirty="0" smtClean="0">
                <a:solidFill>
                  <a:srgbClr val="FF0000"/>
                </a:solidFill>
              </a:rPr>
              <a:t>AVOID APPLICATION OF DRESSINGS AND GEL PRODUCTS UNLESS A FIT TEST IS CARRIED OUT WITH THESE IN SITUE</a:t>
            </a:r>
            <a:endParaRPr lang="en-GB" sz="1100" b="1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7983" y="1124744"/>
            <a:ext cx="4605437" cy="4392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1100" b="1" dirty="0" smtClean="0">
                <a:solidFill>
                  <a:schemeClr val="tx1"/>
                </a:solidFill>
              </a:rPr>
              <a:t>Wound care for superficial facial wounds at work 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Wash and dry face apply: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1</a:t>
            </a:r>
            <a:r>
              <a:rPr lang="en-GB" sz="1100" b="1" baseline="30000" dirty="0" smtClean="0">
                <a:solidFill>
                  <a:schemeClr val="tx1"/>
                </a:solidFill>
              </a:rPr>
              <a:t>st</a:t>
            </a:r>
            <a:r>
              <a:rPr lang="en-GB" sz="1100" b="1" dirty="0" smtClean="0">
                <a:solidFill>
                  <a:schemeClr val="tx1"/>
                </a:solidFill>
              </a:rPr>
              <a:t> line CAVILON SINGLE USE BARRIER FILM </a:t>
            </a:r>
          </a:p>
          <a:p>
            <a:pPr algn="just"/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i="1" dirty="0" smtClean="0">
                <a:solidFill>
                  <a:schemeClr val="tx1"/>
                </a:solidFill>
              </a:rPr>
              <a:t>Reapply once daily until the wound is healed </a:t>
            </a:r>
          </a:p>
          <a:p>
            <a:pPr algn="just"/>
            <a:endParaRPr lang="en-GB" sz="1100" i="1" dirty="0" smtClean="0">
              <a:solidFill>
                <a:schemeClr val="tx1"/>
              </a:solidFill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 b="1" dirty="0" smtClean="0">
                <a:solidFill>
                  <a:schemeClr val="tx1"/>
                </a:solidFill>
              </a:rPr>
              <a:t>2</a:t>
            </a:r>
            <a:r>
              <a:rPr lang="en-GB" sz="1100" b="1" baseline="30000" dirty="0" smtClean="0">
                <a:solidFill>
                  <a:schemeClr val="tx1"/>
                </a:solidFill>
              </a:rPr>
              <a:t>nd</a:t>
            </a:r>
            <a:r>
              <a:rPr lang="en-GB" sz="1100" b="1" dirty="0" smtClean="0">
                <a:solidFill>
                  <a:schemeClr val="tx1"/>
                </a:solidFill>
              </a:rPr>
              <a:t> line CONTACT TVN  </a:t>
            </a:r>
            <a:r>
              <a:rPr lang="en-GB" sz="1100" b="1" dirty="0" smtClean="0">
                <a:solidFill>
                  <a:schemeClr val="tx1"/>
                </a:solidFill>
              </a:rPr>
              <a:t>TEAM (if unavailable then your link worker) </a:t>
            </a:r>
            <a:r>
              <a:rPr lang="en-GB" sz="1100" b="1" dirty="0" smtClean="0">
                <a:solidFill>
                  <a:schemeClr val="tx1"/>
                </a:solidFill>
              </a:rPr>
              <a:t>for access to CAVILON SINGLE USE ADVANCED SKIN PROTECTION. </a:t>
            </a:r>
            <a:r>
              <a:rPr lang="en-GB" sz="1100" dirty="0" smtClean="0">
                <a:solidFill>
                  <a:schemeClr val="tx1"/>
                </a:solidFill>
              </a:rPr>
              <a:t>Tissue viability Team will advise if its necessary to contact occupational health </a:t>
            </a:r>
            <a:r>
              <a:rPr lang="en-GB" sz="1100" dirty="0" err="1" smtClean="0">
                <a:solidFill>
                  <a:schemeClr val="tx1"/>
                </a:solidFill>
              </a:rPr>
              <a:t>dept</a:t>
            </a:r>
            <a:r>
              <a:rPr lang="en-GB" sz="1100" dirty="0" smtClean="0">
                <a:solidFill>
                  <a:schemeClr val="tx1"/>
                </a:solidFill>
              </a:rPr>
              <a:t> regarding work </a:t>
            </a:r>
          </a:p>
          <a:p>
            <a:pPr algn="just"/>
            <a:endParaRPr lang="en-GB" sz="1100" dirty="0" smtClean="0">
              <a:solidFill>
                <a:schemeClr val="tx1"/>
              </a:solidFill>
            </a:endParaRPr>
          </a:p>
          <a:p>
            <a:pPr algn="just"/>
            <a:endParaRPr lang="en-GB" sz="1100" i="1" dirty="0" smtClean="0">
              <a:solidFill>
                <a:schemeClr val="tx1"/>
              </a:solidFill>
            </a:endParaRPr>
          </a:p>
          <a:p>
            <a:pPr algn="just"/>
            <a:r>
              <a:rPr lang="en-GB" sz="1100" i="1" dirty="0">
                <a:solidFill>
                  <a:schemeClr val="tx1"/>
                </a:solidFill>
              </a:rPr>
              <a:t>T</a:t>
            </a:r>
            <a:r>
              <a:rPr lang="en-GB" sz="1100" i="1" dirty="0" smtClean="0">
                <a:solidFill>
                  <a:schemeClr val="tx1"/>
                </a:solidFill>
              </a:rPr>
              <a:t>his </a:t>
            </a:r>
            <a:r>
              <a:rPr lang="en-GB" sz="1100" b="1" i="1" dirty="0" smtClean="0">
                <a:solidFill>
                  <a:schemeClr val="tx1"/>
                </a:solidFill>
              </a:rPr>
              <a:t>MUST DRY </a:t>
            </a:r>
            <a:r>
              <a:rPr lang="en-GB" sz="1100" i="1" dirty="0" smtClean="0">
                <a:solidFill>
                  <a:schemeClr val="tx1"/>
                </a:solidFill>
              </a:rPr>
              <a:t>for a minimum of 1 minute prior to </a:t>
            </a:r>
          </a:p>
          <a:p>
            <a:pPr algn="just"/>
            <a:r>
              <a:rPr lang="en-GB" sz="1100" i="1" dirty="0" smtClean="0">
                <a:solidFill>
                  <a:schemeClr val="tx1"/>
                </a:solidFill>
              </a:rPr>
              <a:t>application of your mask or  the mask will stick to your face  </a:t>
            </a:r>
          </a:p>
          <a:p>
            <a:pPr algn="just"/>
            <a:r>
              <a:rPr lang="en-GB" sz="1100" i="1" dirty="0" smtClean="0">
                <a:solidFill>
                  <a:schemeClr val="tx1"/>
                </a:solidFill>
              </a:rPr>
              <a:t>Reapply every 2-3 days until the wound is healed. You can wash your face and the product will remain. Note – you do not need to apply any other skin protectants before or after. </a:t>
            </a:r>
          </a:p>
          <a:p>
            <a:pPr algn="just"/>
            <a:r>
              <a:rPr lang="en-GB" sz="1100" i="1" dirty="0" smtClean="0">
                <a:solidFill>
                  <a:schemeClr val="tx1"/>
                </a:solidFill>
              </a:rPr>
              <a:t>Cavilon advanced skin protection can capture dust particles, so skin can look discoloured over time due to dust collection. Remove product with Appeal adhesive remover.</a:t>
            </a:r>
            <a:endParaRPr lang="en-GB" sz="1100" dirty="0" smtClean="0">
              <a:solidFill>
                <a:schemeClr val="tx1"/>
              </a:solidFill>
            </a:endParaRPr>
          </a:p>
          <a:p>
            <a:pPr algn="just"/>
            <a:r>
              <a:rPr lang="en-GB" sz="1100" b="1" dirty="0" smtClean="0">
                <a:solidFill>
                  <a:schemeClr val="tx1"/>
                </a:solidFill>
              </a:rPr>
              <a:t>Once wound healed completely follow prevention and maintenance plan and check if repeat fit testing is required </a:t>
            </a:r>
          </a:p>
          <a:p>
            <a:pPr algn="just"/>
            <a:endParaRPr lang="en-GB" sz="11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100" b="1" dirty="0" smtClean="0">
                <a:solidFill>
                  <a:srgbClr val="FF0000"/>
                </a:solidFill>
              </a:rPr>
              <a:t>AVOID APPLICATION OF DRESSINGS AND GEL PRODUCTS UNLESS A FIT TEST IS CARRIED OUT WITH THESE IN SITUE </a:t>
            </a:r>
          </a:p>
          <a:p>
            <a:pPr algn="ctr"/>
            <a:r>
              <a:rPr lang="en-GB" sz="1100" b="1" dirty="0" smtClean="0">
                <a:solidFill>
                  <a:schemeClr val="tx1"/>
                </a:solidFill>
              </a:rPr>
              <a:t>REPORT ANY BROKEN SKIN PRESSURE DAMAGE VIA DATIX 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671" y="4504944"/>
            <a:ext cx="4199438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1100" b="1" dirty="0" smtClean="0">
                <a:solidFill>
                  <a:schemeClr val="tx1"/>
                </a:solidFill>
              </a:rPr>
              <a:t>Application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b="1" dirty="0" smtClean="0">
                <a:solidFill>
                  <a:schemeClr val="tx1"/>
                </a:solidFill>
              </a:rPr>
              <a:t>of skin protectant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Keep your eyes closed during </a:t>
            </a:r>
          </a:p>
          <a:p>
            <a:pPr algn="just"/>
            <a:r>
              <a:rPr lang="en-GB" sz="1100" dirty="0" smtClean="0">
                <a:solidFill>
                  <a:schemeClr val="tx1"/>
                </a:solidFill>
              </a:rPr>
              <a:t>application and until skin protectant</a:t>
            </a:r>
          </a:p>
          <a:p>
            <a:pPr algn="just"/>
            <a:r>
              <a:rPr lang="en-GB" sz="1100" dirty="0" smtClean="0">
                <a:solidFill>
                  <a:schemeClr val="tx1"/>
                </a:solidFill>
              </a:rPr>
              <a:t> products are fully dry.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100" dirty="0" smtClean="0">
                <a:solidFill>
                  <a:schemeClr val="tx1"/>
                </a:solidFill>
              </a:rPr>
              <a:t>Avoid applying around the eyes/ eyelids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99793" y="5589240"/>
            <a:ext cx="6333628" cy="10515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1200" b="1" dirty="0" smtClean="0">
                <a:solidFill>
                  <a:schemeClr val="tx1"/>
                </a:solidFill>
              </a:rPr>
              <a:t>Skin care off duty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Wash face with a </a:t>
            </a:r>
            <a:r>
              <a:rPr lang="en-GB" sz="1200" dirty="0" err="1" smtClean="0">
                <a:solidFill>
                  <a:schemeClr val="tx1"/>
                </a:solidFill>
              </a:rPr>
              <a:t>Ph</a:t>
            </a:r>
            <a:r>
              <a:rPr lang="en-GB" sz="1200" dirty="0" smtClean="0">
                <a:solidFill>
                  <a:schemeClr val="tx1"/>
                </a:solidFill>
              </a:rPr>
              <a:t> balanced product to prevent drying of your skin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Apply a good moisturiser twice daily to keep your skin soft and supple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sz="1200" dirty="0" smtClean="0">
                <a:solidFill>
                  <a:schemeClr val="tx1"/>
                </a:solidFill>
              </a:rPr>
              <a:t>Keep yourself well hydrated to prevent drying and cracking of the skin making it more susceptible to damage  </a:t>
            </a:r>
            <a:endParaRPr lang="en-GB" sz="1600" dirty="0" smtClean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7096" y="5589240"/>
            <a:ext cx="2530688" cy="105159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1100" b="1" dirty="0" smtClean="0">
                <a:solidFill>
                  <a:srgbClr val="FF0000"/>
                </a:solidFill>
              </a:rPr>
              <a:t>Caution </a:t>
            </a:r>
            <a:r>
              <a:rPr lang="en-GB" sz="1100" dirty="0" smtClean="0">
                <a:solidFill>
                  <a:srgbClr val="FF0000"/>
                </a:solidFill>
              </a:rPr>
              <a:t> </a:t>
            </a:r>
          </a:p>
          <a:p>
            <a:pPr algn="just"/>
            <a:r>
              <a:rPr lang="en-GB" sz="1100" dirty="0">
                <a:solidFill>
                  <a:srgbClr val="FF0000"/>
                </a:solidFill>
              </a:rPr>
              <a:t>A</a:t>
            </a:r>
            <a:r>
              <a:rPr lang="en-GB" sz="1100" dirty="0" smtClean="0">
                <a:solidFill>
                  <a:srgbClr val="FF0000"/>
                </a:solidFill>
              </a:rPr>
              <a:t>ll skin protectants </a:t>
            </a:r>
          </a:p>
          <a:p>
            <a:pPr algn="just"/>
            <a:r>
              <a:rPr lang="en-GB" sz="1100" dirty="0" smtClean="0">
                <a:solidFill>
                  <a:srgbClr val="FF0000"/>
                </a:solidFill>
              </a:rPr>
              <a:t>(i.e. Cavilon)</a:t>
            </a:r>
          </a:p>
          <a:p>
            <a:pPr algn="just"/>
            <a:r>
              <a:rPr lang="en-GB" sz="1100" dirty="0" smtClean="0">
                <a:solidFill>
                  <a:srgbClr val="FF0000"/>
                </a:solidFill>
              </a:rPr>
              <a:t> are highly flammable </a:t>
            </a:r>
          </a:p>
          <a:p>
            <a:pPr algn="just"/>
            <a:r>
              <a:rPr lang="en-GB" sz="1100" dirty="0" smtClean="0">
                <a:solidFill>
                  <a:srgbClr val="FF0000"/>
                </a:solidFill>
              </a:rPr>
              <a:t>– do not </a:t>
            </a:r>
            <a:r>
              <a:rPr lang="en-GB" sz="1100" dirty="0" smtClean="0">
                <a:solidFill>
                  <a:srgbClr val="FF0000"/>
                </a:solidFill>
              </a:rPr>
              <a:t>smoke </a:t>
            </a:r>
            <a:r>
              <a:rPr lang="en-GB" sz="1100" smtClean="0">
                <a:solidFill>
                  <a:srgbClr val="FF0000"/>
                </a:solidFill>
              </a:rPr>
              <a:t>with Cavilon </a:t>
            </a:r>
            <a:r>
              <a:rPr lang="en-GB" sz="1100" dirty="0" smtClean="0">
                <a:solidFill>
                  <a:srgbClr val="FF0000"/>
                </a:solidFill>
              </a:rPr>
              <a:t>on your skin .</a:t>
            </a:r>
            <a:r>
              <a:rPr lang="en-GB" sz="1100" dirty="0" smtClean="0">
                <a:solidFill>
                  <a:schemeClr val="tx1"/>
                </a:solidFill>
              </a:rPr>
              <a:t>  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7504" y="782905"/>
            <a:ext cx="4189030" cy="2880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Prevention and maintenance of healthy skin at work </a:t>
            </a:r>
            <a:endParaRPr lang="en-GB" sz="14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20" y="4655362"/>
            <a:ext cx="974296" cy="70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31622"/>
            <a:ext cx="1437085" cy="25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20070" y="6609771"/>
            <a:ext cx="86575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 smtClean="0"/>
              <a:t>TV team UHCW – Based on </a:t>
            </a:r>
            <a:r>
              <a:rPr lang="en-GB" sz="1100" dirty="0" err="1" smtClean="0"/>
              <a:t>NHSi</a:t>
            </a:r>
            <a:r>
              <a:rPr lang="en-GB" sz="1100" dirty="0" smtClean="0"/>
              <a:t> (2020) guidance and Poster adapted with permission from the Royal Wolverhampton NHS trust 31/3/20</a:t>
            </a:r>
            <a:endParaRPr lang="en-GB" sz="1100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137" y="1496625"/>
            <a:ext cx="677558" cy="710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288" y="1179233"/>
            <a:ext cx="833405" cy="87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7" y="2659429"/>
            <a:ext cx="1108499" cy="601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6358" y="5661248"/>
            <a:ext cx="481753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157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525</Words>
  <Application>Microsoft Office PowerPoint</Application>
  <PresentationFormat>On-screen Show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UHCW NHS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Verdon Amy (RKB) CNS Tissue Viability</dc:creator>
  <cp:lastModifiedBy>Verdon Amy (RKB) CNS Tissue Viability</cp:lastModifiedBy>
  <cp:revision>35</cp:revision>
  <dcterms:created xsi:type="dcterms:W3CDTF">2020-03-31T08:04:16Z</dcterms:created>
  <dcterms:modified xsi:type="dcterms:W3CDTF">2020-04-13T09:52:58Z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1183931250</vt:i4>
  </property>
  <property fmtid="{D5CDD505-2E9C-101B-9397-08002B2CF9AE}" pid="3" name="_NewReviewCycle">
    <vt:lpwstr/>
  </property>
  <property fmtid="{D5CDD505-2E9C-101B-9397-08002B2CF9AE}" pid="4" name="_EmailSubject">
    <vt:lpwstr>Proning guidance</vt:lpwstr>
  </property>
  <property fmtid="{D5CDD505-2E9C-101B-9397-08002B2CF9AE}" pid="5" name="_AuthorEmail">
    <vt:lpwstr>Amy.Verdon@uhcw.nhs.uk</vt:lpwstr>
  </property>
  <property fmtid="{D5CDD505-2E9C-101B-9397-08002B2CF9AE}" pid="6" name="_AuthorEmailDisplayName">
    <vt:lpwstr>Verdon Amy (RKB) CNS Tissue Viability</vt:lpwstr>
  </property>
  <property fmtid="{D5CDD505-2E9C-101B-9397-08002B2CF9AE}" pid="7" name="_PreviousAdHocReviewCycleID">
    <vt:i4>-891553719</vt:i4>
  </property>
</Properties>
</file>