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5"/>
  </p:notesMasterIdLst>
  <p:sldIdLst>
    <p:sldId id="256" r:id="rId2"/>
    <p:sldId id="257" r:id="rId3"/>
    <p:sldId id="264" r:id="rId4"/>
    <p:sldId id="259" r:id="rId5"/>
    <p:sldId id="260" r:id="rId6"/>
    <p:sldId id="268" r:id="rId7"/>
    <p:sldId id="270" r:id="rId8"/>
    <p:sldId id="261" r:id="rId9"/>
    <p:sldId id="262" r:id="rId10"/>
    <p:sldId id="263" r:id="rId11"/>
    <p:sldId id="265" r:id="rId12"/>
    <p:sldId id="266"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19"/>
    <p:restoredTop sz="94694"/>
  </p:normalViewPr>
  <p:slideViewPr>
    <p:cSldViewPr snapToGrid="0" snapToObjects="1">
      <p:cViewPr varScale="1">
        <p:scale>
          <a:sx n="101" d="100"/>
          <a:sy n="101" d="100"/>
        </p:scale>
        <p:origin x="50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519D11-FB78-4233-A14B-1A2B3FEEBCB3}" type="datetimeFigureOut">
              <a:rPr lang="en-GB" smtClean="0"/>
              <a:t>14/05/2021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79F30-087A-4C72-BFE7-F762C771D6CC}" type="slidenum">
              <a:rPr lang="en-GB" smtClean="0"/>
              <a:t>‹#›</a:t>
            </a:fld>
            <a:endParaRPr lang="en-GB"/>
          </a:p>
        </p:txBody>
      </p:sp>
    </p:spTree>
    <p:extLst>
      <p:ext uri="{BB962C8B-B14F-4D97-AF65-F5344CB8AC3E}">
        <p14:creationId xmlns:p14="http://schemas.microsoft.com/office/powerpoint/2010/main" val="2489058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Systems of regulation and staff support described as no longer meeting professional and public requirements.</a:t>
            </a:r>
          </a:p>
          <a:p>
            <a:r>
              <a:rPr lang="en-GB" sz="1200" dirty="0">
                <a:latin typeface="Arial" panose="020B0604020202020204" pitchFamily="34" charset="0"/>
              </a:rPr>
              <a:t>The role of the PMA covers a wide range of skills including advocacy, leadership, active listening, and offering care and support to midwives, multidisciplinary teams, women and families.</a:t>
            </a:r>
            <a:endParaRPr lang="en-GB" dirty="0"/>
          </a:p>
        </p:txBody>
      </p:sp>
      <p:sp>
        <p:nvSpPr>
          <p:cNvPr id="4" name="Slide Number Placeholder 3"/>
          <p:cNvSpPr>
            <a:spLocks noGrp="1"/>
          </p:cNvSpPr>
          <p:nvPr>
            <p:ph type="sldNum" sz="quarter" idx="5"/>
          </p:nvPr>
        </p:nvSpPr>
        <p:spPr/>
        <p:txBody>
          <a:bodyPr/>
          <a:lstStyle/>
          <a:p>
            <a:fld id="{85A79F30-087A-4C72-BFE7-F762C771D6CC}" type="slidenum">
              <a:rPr lang="en-GB" smtClean="0"/>
              <a:t>3</a:t>
            </a:fld>
            <a:endParaRPr lang="en-GB"/>
          </a:p>
        </p:txBody>
      </p:sp>
    </p:spTree>
    <p:extLst>
      <p:ext uri="{BB962C8B-B14F-4D97-AF65-F5344CB8AC3E}">
        <p14:creationId xmlns:p14="http://schemas.microsoft.com/office/powerpoint/2010/main" val="2911788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342900" indent="-342900">
              <a:buFont typeface="Arial" pitchFamily="34" charset="0"/>
              <a:buNone/>
            </a:pPr>
            <a:r>
              <a:rPr lang="en-GB" dirty="0"/>
              <a:t>As</a:t>
            </a:r>
            <a:r>
              <a:rPr lang="en-GB" baseline="0" dirty="0"/>
              <a:t> previously mentioned, the past year with COVID has shown us the exceptional pressure that has been placed upon nurses with increased stress, anxiety and burnout levels. This has really highlighted the need for the profession to take more care of themselves and helping one another.</a:t>
            </a:r>
          </a:p>
          <a:p>
            <a:pPr marL="342900" indent="-342900">
              <a:buFont typeface="Arial" pitchFamily="34" charset="0"/>
              <a:buNone/>
            </a:pPr>
            <a:endParaRPr lang="en-GB" baseline="0" dirty="0"/>
          </a:p>
          <a:p>
            <a:pPr marL="342900" indent="-342900">
              <a:buFont typeface="Arial" pitchFamily="34" charset="0"/>
              <a:buNone/>
            </a:pPr>
            <a:r>
              <a:rPr lang="en-GB" baseline="0" dirty="0"/>
              <a:t>As Professional Nurse Advocate is a relatively new role, we are yet to see the total effectiveness of the implementation. As we have seen the benefits of the Professional Midwifery Advocate we are hoping to see the same benefits with Nurses. </a:t>
            </a:r>
          </a:p>
          <a:p>
            <a:pPr marL="342900" indent="-342900">
              <a:buFont typeface="Arial" pitchFamily="34" charset="0"/>
              <a:buNone/>
            </a:pPr>
            <a:endParaRPr lang="en-GB" baseline="0" dirty="0"/>
          </a:p>
          <a:p>
            <a:pPr marL="342900" indent="-342900">
              <a:buFont typeface="Arial" pitchFamily="34" charset="0"/>
              <a:buNone/>
            </a:pPr>
            <a:r>
              <a:rPr lang="en-GB" baseline="0" dirty="0"/>
              <a:t>There have been several notable studies displaying the benefits of PMA/PNA. For example </a:t>
            </a:r>
            <a:r>
              <a:rPr lang="en-GB" baseline="0" dirty="0" err="1"/>
              <a:t>Wallbank</a:t>
            </a:r>
            <a:r>
              <a:rPr lang="en-GB" baseline="0" dirty="0"/>
              <a:t> (2012) and </a:t>
            </a:r>
            <a:r>
              <a:rPr lang="en-GB" baseline="0" dirty="0" err="1"/>
              <a:t>Wallbank</a:t>
            </a:r>
            <a:r>
              <a:rPr lang="en-GB" baseline="0" dirty="0"/>
              <a:t> and Hatton (2011) studies have shown that staff are less likely to be off sick, effective in reducing stress, burnout and increasing compassion and develop workplace relationships. </a:t>
            </a:r>
          </a:p>
          <a:p>
            <a:pPr marL="342900" indent="-342900">
              <a:buFont typeface="Arial" pitchFamily="34" charset="0"/>
              <a:buNone/>
            </a:pPr>
            <a:endParaRPr lang="en-GB" baseline="0" dirty="0"/>
          </a:p>
          <a:p>
            <a:pPr marL="342900" indent="-342900">
              <a:buFont typeface="Arial" pitchFamily="34" charset="0"/>
              <a:buNone/>
            </a:pPr>
            <a:r>
              <a:rPr lang="en-GB" baseline="0" dirty="0"/>
              <a:t>Positive impact on the physical and emotional wellbeing of midwives and nurses and those working across health care. This in turn will improve the quality of care, relationships of the MDT and improve safety and kindness (</a:t>
            </a:r>
            <a:r>
              <a:rPr lang="en-GB" dirty="0"/>
              <a:t>Pettit and Stephen, 2015). </a:t>
            </a:r>
          </a:p>
          <a:p>
            <a:pPr marL="342900" indent="-342900">
              <a:buFont typeface="Arial" pitchFamily="34" charset="0"/>
              <a:buNone/>
            </a:pPr>
            <a:endParaRPr lang="en-GB" baseline="0" dirty="0"/>
          </a:p>
          <a:p>
            <a:pPr marL="342900" indent="-342900">
              <a:buFont typeface="Arial" pitchFamily="34" charset="0"/>
              <a:buNone/>
            </a:pPr>
            <a:r>
              <a:rPr lang="en-GB" baseline="0" dirty="0"/>
              <a:t>Staff feel more valued by their employers and managers for investing the time in them and their wellbeing. This in turn improves job satisfaction/enjoyment and improves the retention of staff and helps staff to manage work/life balance effectively (Pettit and Stephen, 2015).</a:t>
            </a:r>
          </a:p>
          <a:p>
            <a:pPr marL="342900" indent="-342900">
              <a:buFont typeface="Arial" pitchFamily="34" charset="0"/>
              <a:buNone/>
            </a:pPr>
            <a:endParaRPr lang="en-GB" baseline="0" dirty="0"/>
          </a:p>
          <a:p>
            <a:pPr marL="342900" indent="-342900">
              <a:buFont typeface="Arial" pitchFamily="34" charset="0"/>
              <a:buNone/>
            </a:pPr>
            <a:r>
              <a:rPr lang="en-GB" baseline="0" dirty="0"/>
              <a:t>Empowerment of staff directly correlates to staff feeling more courageous, compassionate, caring, commitment, competence, involving better communication (6 C’s). </a:t>
            </a:r>
          </a:p>
        </p:txBody>
      </p:sp>
      <p:sp>
        <p:nvSpPr>
          <p:cNvPr id="4" name="Slide Number Placeholder 3"/>
          <p:cNvSpPr>
            <a:spLocks noGrp="1"/>
          </p:cNvSpPr>
          <p:nvPr>
            <p:ph type="sldNum" sz="quarter" idx="10"/>
          </p:nvPr>
        </p:nvSpPr>
        <p:spPr/>
        <p:txBody>
          <a:bodyPr/>
          <a:lstStyle/>
          <a:p>
            <a:fld id="{783A4FEF-5B5B-4512-B732-9FD1A35EDA03}"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baseline="0" dirty="0"/>
              <a:t>Our goal is SMART: </a:t>
            </a:r>
          </a:p>
          <a:p>
            <a:r>
              <a:rPr lang="en-GB" baseline="0" dirty="0"/>
              <a:t>Specific -  Clearly defined area – staff wellbeing</a:t>
            </a:r>
          </a:p>
          <a:p>
            <a:r>
              <a:rPr lang="en-GB" baseline="0" dirty="0"/>
              <a:t>Measureable – Questionnaires to measure staff RCS and eventually down the line we hope to see a reduction in time off work relating to workplace stress and staff retention</a:t>
            </a:r>
          </a:p>
          <a:p>
            <a:r>
              <a:rPr lang="en-GB" baseline="0" dirty="0"/>
              <a:t>Achievable – It is realistic to complete this with our skills from Northumbria University and resources we have with the support from our managers</a:t>
            </a:r>
          </a:p>
          <a:p>
            <a:r>
              <a:rPr lang="en-GB" baseline="0" dirty="0"/>
              <a:t>Relevant – Relevant to the job role as previously discussed. Supports the needs of the unit and will be rolled out to other departments and specialities of nursing.</a:t>
            </a:r>
          </a:p>
          <a:p>
            <a:r>
              <a:rPr lang="en-GB" baseline="0" dirty="0"/>
              <a:t>Timely – Plan is made, we will be rolling out the sessions within the next 1-2 months and completing 3 RCS and then assessing effectiveness (1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We have used the simple PDSA cycle (Plan, Do, Study, Act). This is a framework for developing, testing and implementing changes leading to improvements. This is a continuous cycle that will constantly be evaluated and analysed at each stage. (NHS England and NHS Improvement).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Within our cycle we are at the beginning currently - </a:t>
            </a:r>
            <a:r>
              <a:rPr lang="en-GB" dirty="0"/>
              <a:t>We created a simple questionnaire to ask staff</a:t>
            </a:r>
            <a:r>
              <a:rPr lang="en-GB" baseline="0" dirty="0"/>
              <a:t> what they thought about the PNA role and how people felt currently at work in terms of challenges, mood, wellbeing, emotional state. </a:t>
            </a:r>
          </a:p>
          <a:p>
            <a:endParaRPr lang="en-GB" baseline="0" dirty="0"/>
          </a:p>
          <a:p>
            <a:r>
              <a:rPr lang="en-GB" baseline="0" dirty="0"/>
              <a:t>This is prior to any implementation of the PNA role. We are then rolling out RCS sessions with the aim to improve knowledge of the topic and to see some if not all benefits discussed on the previous slide. </a:t>
            </a:r>
          </a:p>
          <a:p>
            <a:r>
              <a:rPr lang="en-GB" baseline="0" dirty="0"/>
              <a:t>A post implementation questionnaire will be used to measure this. </a:t>
            </a:r>
          </a:p>
          <a:p>
            <a:endParaRPr lang="en-GB" baseline="0" dirty="0"/>
          </a:p>
          <a:p>
            <a:r>
              <a:rPr lang="en-GB" baseline="0" dirty="0"/>
              <a:t>We have registered this as a clinical audit with the Trust from May 2021 to May 2022. </a:t>
            </a:r>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783A4FEF-5B5B-4512-B732-9FD1A35EDA03}"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pen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8933-CE8F-DB40-86A9-6EE1B1477B7E}"/>
              </a:ext>
            </a:extLst>
          </p:cNvPr>
          <p:cNvSpPr>
            <a:spLocks noGrp="1"/>
          </p:cNvSpPr>
          <p:nvPr>
            <p:ph type="ctrTitle" hasCustomPrompt="1"/>
          </p:nvPr>
        </p:nvSpPr>
        <p:spPr>
          <a:xfrm>
            <a:off x="412955" y="3923071"/>
            <a:ext cx="8286750" cy="825910"/>
          </a:xfrm>
        </p:spPr>
        <p:txBody>
          <a:bodyPr anchor="b">
            <a:normAutofit/>
          </a:bodyPr>
          <a:lstStyle>
            <a:lvl1pPr algn="l">
              <a:defRPr sz="4050"/>
            </a:lvl1pPr>
          </a:lstStyle>
          <a:p>
            <a:r>
              <a:rPr lang="en-GB" dirty="0"/>
              <a:t>Click to edit title</a:t>
            </a:r>
            <a:endParaRPr lang="en-US" dirty="0"/>
          </a:p>
        </p:txBody>
      </p:sp>
      <p:sp>
        <p:nvSpPr>
          <p:cNvPr id="3" name="Subtitle 2">
            <a:extLst>
              <a:ext uri="{FF2B5EF4-FFF2-40B4-BE49-F238E27FC236}">
                <a16:creationId xmlns:a16="http://schemas.microsoft.com/office/drawing/2014/main" id="{0C83FF50-A084-E549-B224-300F66CDAC0E}"/>
              </a:ext>
            </a:extLst>
          </p:cNvPr>
          <p:cNvSpPr>
            <a:spLocks noGrp="1"/>
          </p:cNvSpPr>
          <p:nvPr>
            <p:ph type="subTitle" idx="1" hasCustomPrompt="1"/>
          </p:nvPr>
        </p:nvSpPr>
        <p:spPr>
          <a:xfrm>
            <a:off x="412954" y="4907271"/>
            <a:ext cx="8330996" cy="586504"/>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name of presenter</a:t>
            </a:r>
            <a:endParaRPr lang="en-US" dirty="0"/>
          </a:p>
        </p:txBody>
      </p:sp>
    </p:spTree>
    <p:extLst>
      <p:ext uri="{BB962C8B-B14F-4D97-AF65-F5344CB8AC3E}">
        <p14:creationId xmlns:p14="http://schemas.microsoft.com/office/powerpoint/2010/main" val="69762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8FDA26A-7E38-074E-A57E-FC30623F9F7D}"/>
              </a:ext>
            </a:extLst>
          </p:cNvPr>
          <p:cNvSpPr>
            <a:spLocks noGrp="1"/>
          </p:cNvSpPr>
          <p:nvPr>
            <p:ph type="body" sz="quarter" idx="10" hasCustomPrompt="1"/>
          </p:nvPr>
        </p:nvSpPr>
        <p:spPr>
          <a:xfrm>
            <a:off x="282774" y="2213811"/>
            <a:ext cx="8578453" cy="3785935"/>
          </a:xfrm>
        </p:spPr>
        <p:txBody>
          <a:bodyPr/>
          <a:lstStyle>
            <a:lvl1pPr>
              <a:defRPr i="0">
                <a:solidFill>
                  <a:schemeClr val="tx1"/>
                </a:solidFill>
                <a:latin typeface="+mn-lt"/>
              </a:defRPr>
            </a:lvl1pPr>
            <a:lvl2pPr>
              <a:defRPr i="0">
                <a:solidFill>
                  <a:schemeClr val="tx1"/>
                </a:solidFill>
                <a:latin typeface="+mn-lt"/>
              </a:defRPr>
            </a:lvl2pPr>
            <a:lvl3pPr>
              <a:defRPr i="0">
                <a:solidFill>
                  <a:schemeClr val="tx1"/>
                </a:solidFill>
                <a:latin typeface="+mn-lt"/>
              </a:defRPr>
            </a:lvl3pPr>
            <a:lvl4pPr>
              <a:defRPr i="0">
                <a:solidFill>
                  <a:schemeClr val="tx1"/>
                </a:solidFill>
                <a:latin typeface="+mn-lt"/>
              </a:defRPr>
            </a:lvl4pPr>
            <a:lvl5pPr>
              <a:defRPr i="0">
                <a:solidFill>
                  <a:schemeClr val="tx1"/>
                </a:solidFill>
                <a:latin typeface="+mn-lt"/>
              </a:defRPr>
            </a:lvl5pPr>
          </a:lstStyle>
          <a:p>
            <a:pPr lvl="0"/>
            <a:r>
              <a:rPr lang="en-GB" dirty="0"/>
              <a:t>Click to edit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a:extLst>
              <a:ext uri="{FF2B5EF4-FFF2-40B4-BE49-F238E27FC236}">
                <a16:creationId xmlns:a16="http://schemas.microsoft.com/office/drawing/2014/main" id="{4F5A8794-D096-F645-BCD4-F99617E77D1B}"/>
              </a:ext>
            </a:extLst>
          </p:cNvPr>
          <p:cNvSpPr>
            <a:spLocks noGrp="1"/>
          </p:cNvSpPr>
          <p:nvPr>
            <p:ph type="title" hasCustomPrompt="1"/>
          </p:nvPr>
        </p:nvSpPr>
        <p:spPr>
          <a:xfrm>
            <a:off x="282773" y="1251285"/>
            <a:ext cx="7886700" cy="825763"/>
          </a:xfrm>
        </p:spPr>
        <p:txBody>
          <a:bodyPr/>
          <a:lstStyle>
            <a:lvl1pPr>
              <a:defRPr>
                <a:solidFill>
                  <a:schemeClr val="accent1"/>
                </a:solidFill>
              </a:defRPr>
            </a:lvl1pPr>
          </a:lstStyle>
          <a:p>
            <a:r>
              <a:rPr lang="en-GB" dirty="0"/>
              <a:t>Click to edit title</a:t>
            </a:r>
            <a:endParaRPr lang="en-US" dirty="0"/>
          </a:p>
        </p:txBody>
      </p:sp>
    </p:spTree>
    <p:extLst>
      <p:ext uri="{BB962C8B-B14F-4D97-AF65-F5344CB8AC3E}">
        <p14:creationId xmlns:p14="http://schemas.microsoft.com/office/powerpoint/2010/main" val="176892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051178C-AA25-D640-9FD2-723A467B5DDF}"/>
              </a:ext>
            </a:extLst>
          </p:cNvPr>
          <p:cNvSpPr>
            <a:spLocks noGrp="1"/>
          </p:cNvSpPr>
          <p:nvPr>
            <p:ph type="title"/>
          </p:nvPr>
        </p:nvSpPr>
        <p:spPr>
          <a:xfrm>
            <a:off x="628650" y="2443120"/>
            <a:ext cx="7886700" cy="985881"/>
          </a:xfrm>
        </p:spPr>
        <p:txBody>
          <a:bodyPr>
            <a:normAutofit/>
          </a:bodyPr>
          <a:lstStyle>
            <a:lvl1pPr algn="ctr">
              <a:defRPr sz="4500">
                <a:solidFill>
                  <a:schemeClr val="accent1"/>
                </a:solidFill>
              </a:defRPr>
            </a:lvl1pPr>
          </a:lstStyle>
          <a:p>
            <a:r>
              <a:rPr lang="en-GB" dirty="0"/>
              <a:t>Click to edit divider text</a:t>
            </a:r>
            <a:endParaRPr lang="en-US" dirty="0"/>
          </a:p>
        </p:txBody>
      </p:sp>
    </p:spTree>
    <p:extLst>
      <p:ext uri="{BB962C8B-B14F-4D97-AF65-F5344CB8AC3E}">
        <p14:creationId xmlns:p14="http://schemas.microsoft.com/office/powerpoint/2010/main" val="2734189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A10613-A976-D84A-9527-0C23045B4C5D}"/>
              </a:ext>
            </a:extLst>
          </p:cNvPr>
          <p:cNvSpPr>
            <a:spLocks noGrp="1"/>
          </p:cNvSpPr>
          <p:nvPr>
            <p:ph type="title"/>
          </p:nvPr>
        </p:nvSpPr>
        <p:spPr>
          <a:xfrm>
            <a:off x="529796" y="3826347"/>
            <a:ext cx="7886700" cy="985881"/>
          </a:xfrm>
          <a:prstGeom prst="rect">
            <a:avLst/>
          </a:prstGeom>
        </p:spPr>
        <p:txBody>
          <a:bodyPr vert="horz" lIns="91440" tIns="45720" rIns="91440" bIns="45720" rtlCol="0" anchor="ctr">
            <a:normAutofit/>
          </a:bodyPr>
          <a:lstStyle/>
          <a:p>
            <a:r>
              <a:rPr lang="en-GB" dirty="0"/>
              <a:t>Click to edit title</a:t>
            </a:r>
            <a:endParaRPr lang="en-US" dirty="0"/>
          </a:p>
        </p:txBody>
      </p:sp>
      <p:sp>
        <p:nvSpPr>
          <p:cNvPr id="3" name="Text Placeholder 2">
            <a:extLst>
              <a:ext uri="{FF2B5EF4-FFF2-40B4-BE49-F238E27FC236}">
                <a16:creationId xmlns:a16="http://schemas.microsoft.com/office/drawing/2014/main" id="{4931330A-69E8-364D-B15F-02BE20AE5473}"/>
              </a:ext>
            </a:extLst>
          </p:cNvPr>
          <p:cNvSpPr>
            <a:spLocks noGrp="1"/>
          </p:cNvSpPr>
          <p:nvPr>
            <p:ph type="body" idx="1"/>
          </p:nvPr>
        </p:nvSpPr>
        <p:spPr>
          <a:xfrm>
            <a:off x="529796" y="4893277"/>
            <a:ext cx="8157004" cy="650789"/>
          </a:xfrm>
          <a:prstGeom prst="rect">
            <a:avLst/>
          </a:prstGeom>
        </p:spPr>
        <p:txBody>
          <a:bodyPr vert="horz" lIns="91440" tIns="45720" rIns="91440" bIns="45720" rtlCol="0">
            <a:normAutofit/>
          </a:bodyPr>
          <a:lstStyle/>
          <a:p>
            <a:pPr lvl="0"/>
            <a:r>
              <a:rPr lang="en-GB" dirty="0"/>
              <a:t>Click to edit text</a:t>
            </a:r>
            <a:endParaRPr lang="en-US" dirty="0"/>
          </a:p>
        </p:txBody>
      </p:sp>
    </p:spTree>
    <p:extLst>
      <p:ext uri="{BB962C8B-B14F-4D97-AF65-F5344CB8AC3E}">
        <p14:creationId xmlns:p14="http://schemas.microsoft.com/office/powerpoint/2010/main" val="2623564155"/>
      </p:ext>
    </p:extLst>
  </p:cSld>
  <p:clrMap bg1="lt1" tx1="dk1" bg2="lt2" tx2="dk2" accent1="accent1" accent2="accent2" accent3="accent3" accent4="accent4" accent5="accent5" accent6="accent6" hlink="hlink" folHlink="folHlink"/>
  <p:sldLayoutIdLst>
    <p:sldLayoutId id="2147483653" r:id="rId1"/>
    <p:sldLayoutId id="2147483666" r:id="rId2"/>
    <p:sldLayoutId id="2147483652" r:id="rId3"/>
  </p:sldLayoutIdLst>
  <p:txStyles>
    <p:titleStyle>
      <a:lvl1pPr algn="l" defTabSz="685800" rtl="0" eaLnBrk="1" latinLnBrk="0" hangingPunct="1">
        <a:lnSpc>
          <a:spcPct val="90000"/>
        </a:lnSpc>
        <a:spcBef>
          <a:spcPct val="0"/>
        </a:spcBef>
        <a:buNone/>
        <a:defRPr sz="33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685800" rtl="0" eaLnBrk="1" latinLnBrk="0" hangingPunct="1">
        <a:lnSpc>
          <a:spcPct val="90000"/>
        </a:lnSpc>
        <a:spcBef>
          <a:spcPts val="750"/>
        </a:spcBef>
        <a:buFont typeface="Arial" panose="020B0604020202020204" pitchFamily="34" charset="0"/>
        <a:buNone/>
        <a:defRPr sz="2400" i="1" kern="1200">
          <a:solidFill>
            <a:srgbClr val="0070C0"/>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agonlinelibrary.com/doi/full/10.12968/bjom.2019.27.6.381#B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AEE6C-CBA1-9A4A-8E72-D9F72CF5178D}"/>
              </a:ext>
            </a:extLst>
          </p:cNvPr>
          <p:cNvSpPr>
            <a:spLocks noGrp="1"/>
          </p:cNvSpPr>
          <p:nvPr>
            <p:ph type="ctrTitle"/>
          </p:nvPr>
        </p:nvSpPr>
        <p:spPr/>
        <p:txBody>
          <a:bodyPr>
            <a:normAutofit/>
          </a:bodyPr>
          <a:lstStyle/>
          <a:p>
            <a:r>
              <a:rPr lang="en-US" dirty="0"/>
              <a:t>Professional Nurse Advocate</a:t>
            </a:r>
          </a:p>
        </p:txBody>
      </p:sp>
      <p:sp>
        <p:nvSpPr>
          <p:cNvPr id="3" name="Subtitle 2">
            <a:extLst>
              <a:ext uri="{FF2B5EF4-FFF2-40B4-BE49-F238E27FC236}">
                <a16:creationId xmlns:a16="http://schemas.microsoft.com/office/drawing/2014/main" id="{2FC091F3-76BA-C74B-97F2-B865775B3599}"/>
              </a:ext>
            </a:extLst>
          </p:cNvPr>
          <p:cNvSpPr>
            <a:spLocks noGrp="1"/>
          </p:cNvSpPr>
          <p:nvPr>
            <p:ph type="subTitle" idx="1"/>
          </p:nvPr>
        </p:nvSpPr>
        <p:spPr/>
        <p:txBody>
          <a:bodyPr/>
          <a:lstStyle/>
          <a:p>
            <a:r>
              <a:rPr lang="en-US" dirty="0"/>
              <a:t>Sarah Coltman/ Jenny Hayes/ Rachel Wade/ Lisa Walby</a:t>
            </a:r>
          </a:p>
        </p:txBody>
      </p:sp>
    </p:spTree>
    <p:extLst>
      <p:ext uri="{BB962C8B-B14F-4D97-AF65-F5344CB8AC3E}">
        <p14:creationId xmlns:p14="http://schemas.microsoft.com/office/powerpoint/2010/main" val="3066629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0CD2B3-B0C5-44A6-A7A2-1D36AAA06064}"/>
              </a:ext>
            </a:extLst>
          </p:cNvPr>
          <p:cNvSpPr>
            <a:spLocks noGrp="1"/>
          </p:cNvSpPr>
          <p:nvPr>
            <p:ph type="body" sz="quarter" idx="10"/>
          </p:nvPr>
        </p:nvSpPr>
        <p:spPr/>
        <p:txBody>
          <a:bodyPr/>
          <a:lstStyle/>
          <a:p>
            <a:pPr marL="342900" indent="-342900">
              <a:buFont typeface="Arial" panose="020B0604020202020204" pitchFamily="34" charset="0"/>
              <a:buChar char="•"/>
            </a:pPr>
            <a:r>
              <a:rPr lang="en-GB" dirty="0"/>
              <a:t>Audit staff before implementation of role</a:t>
            </a:r>
          </a:p>
          <a:p>
            <a:pPr marL="342900" indent="-342900">
              <a:buFont typeface="Arial" panose="020B0604020202020204" pitchFamily="34" charset="0"/>
              <a:buChar char="•"/>
            </a:pPr>
            <a:r>
              <a:rPr lang="en-GB" dirty="0"/>
              <a:t>(Re audit once role established)</a:t>
            </a:r>
          </a:p>
          <a:p>
            <a:pPr marL="342900" indent="-342900">
              <a:buFont typeface="Arial" panose="020B0604020202020204" pitchFamily="34" charset="0"/>
              <a:buChar char="•"/>
            </a:pPr>
            <a:r>
              <a:rPr lang="en-GB" dirty="0"/>
              <a:t>Inbox for referrals</a:t>
            </a:r>
          </a:p>
          <a:p>
            <a:pPr marL="342900" indent="-342900">
              <a:buFont typeface="Arial" panose="020B0604020202020204" pitchFamily="34" charset="0"/>
              <a:buChar char="•"/>
            </a:pPr>
            <a:r>
              <a:rPr lang="en-GB" dirty="0"/>
              <a:t>National WhatsApp PNA group</a:t>
            </a:r>
          </a:p>
          <a:p>
            <a:pPr marL="342900" indent="-342900">
              <a:buFont typeface="Arial" panose="020B0604020202020204" pitchFamily="34" charset="0"/>
              <a:buChar char="•"/>
            </a:pPr>
            <a:r>
              <a:rPr lang="en-GB" dirty="0"/>
              <a:t>Relationship with NHCT PMA</a:t>
            </a:r>
          </a:p>
          <a:p>
            <a:pPr marL="342900" indent="-342900">
              <a:buFont typeface="Arial" panose="020B0604020202020204" pitchFamily="34" charset="0"/>
              <a:buChar char="•"/>
            </a:pPr>
            <a:r>
              <a:rPr lang="en-GB" dirty="0"/>
              <a:t>Teaching Critical Care team about PNA role</a:t>
            </a:r>
          </a:p>
          <a:p>
            <a:endParaRPr lang="en-GB" dirty="0"/>
          </a:p>
          <a:p>
            <a:pPr marL="342900" indent="-342900">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EE974AED-BA7C-407F-B7FF-A878FEDDE560}"/>
              </a:ext>
            </a:extLst>
          </p:cNvPr>
          <p:cNvSpPr>
            <a:spLocks noGrp="1"/>
          </p:cNvSpPr>
          <p:nvPr>
            <p:ph type="title"/>
          </p:nvPr>
        </p:nvSpPr>
        <p:spPr/>
        <p:txBody>
          <a:bodyPr/>
          <a:lstStyle/>
          <a:p>
            <a:r>
              <a:rPr lang="en-GB" dirty="0"/>
              <a:t>PNA – So Far</a:t>
            </a:r>
          </a:p>
        </p:txBody>
      </p:sp>
    </p:spTree>
    <p:extLst>
      <p:ext uri="{BB962C8B-B14F-4D97-AF65-F5344CB8AC3E}">
        <p14:creationId xmlns:p14="http://schemas.microsoft.com/office/powerpoint/2010/main" val="4114387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801689-4556-42C0-B7BD-56935CC8204C}"/>
              </a:ext>
            </a:extLst>
          </p:cNvPr>
          <p:cNvSpPr>
            <a:spLocks noGrp="1"/>
          </p:cNvSpPr>
          <p:nvPr>
            <p:ph type="body" sz="quarter" idx="10"/>
          </p:nvPr>
        </p:nvSpPr>
        <p:spPr/>
        <p:txBody>
          <a:bodyPr/>
          <a:lstStyle/>
          <a:p>
            <a:pPr marL="342900" indent="-342900">
              <a:buFont typeface="Arial" panose="020B0604020202020204" pitchFamily="34" charset="0"/>
              <a:buChar char="•"/>
            </a:pPr>
            <a:r>
              <a:rPr lang="en-GB" dirty="0"/>
              <a:t>Commence RCS sessions</a:t>
            </a:r>
          </a:p>
          <a:p>
            <a:pPr marL="342900" indent="-342900">
              <a:buFont typeface="Arial" panose="020B0604020202020204" pitchFamily="34" charset="0"/>
              <a:buChar char="•"/>
            </a:pPr>
            <a:r>
              <a:rPr lang="en-GB" dirty="0"/>
              <a:t>Referral for 1:1 sessions</a:t>
            </a:r>
          </a:p>
          <a:p>
            <a:pPr marL="342900" indent="-342900">
              <a:buFont typeface="Arial" panose="020B0604020202020204" pitchFamily="34" charset="0"/>
              <a:buChar char="•"/>
            </a:pPr>
            <a:r>
              <a:rPr lang="en-GB" dirty="0"/>
              <a:t>Mental health first aid training</a:t>
            </a:r>
          </a:p>
          <a:p>
            <a:pPr marL="342900" indent="-342900">
              <a:buFont typeface="Arial" panose="020B0604020202020204" pitchFamily="34" charset="0"/>
              <a:buChar char="•"/>
            </a:pPr>
            <a:r>
              <a:rPr lang="en-GB" dirty="0"/>
              <a:t>Training for more PNA in Critical Care</a:t>
            </a:r>
          </a:p>
          <a:p>
            <a:pPr marL="342900" indent="-342900">
              <a:buFont typeface="Arial" panose="020B0604020202020204" pitchFamily="34" charset="0"/>
              <a:buChar char="•"/>
            </a:pPr>
            <a:r>
              <a:rPr lang="en-GB" dirty="0" err="1"/>
              <a:t>NoECCN</a:t>
            </a:r>
            <a:r>
              <a:rPr lang="en-GB" dirty="0"/>
              <a:t> PNA group</a:t>
            </a:r>
          </a:p>
          <a:p>
            <a:pPr marL="342900" indent="-342900">
              <a:buFont typeface="Arial" panose="020B0604020202020204" pitchFamily="34" charset="0"/>
              <a:buChar char="•"/>
            </a:pPr>
            <a:r>
              <a:rPr lang="en-GB" dirty="0"/>
              <a:t>Achieve CQC recommendations</a:t>
            </a:r>
          </a:p>
          <a:p>
            <a:pPr marL="342900" indent="-342900">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5BB1C913-DA15-4408-AA64-8E391234034D}"/>
              </a:ext>
            </a:extLst>
          </p:cNvPr>
          <p:cNvSpPr>
            <a:spLocks noGrp="1"/>
          </p:cNvSpPr>
          <p:nvPr>
            <p:ph type="title"/>
          </p:nvPr>
        </p:nvSpPr>
        <p:spPr/>
        <p:txBody>
          <a:bodyPr/>
          <a:lstStyle/>
          <a:p>
            <a:r>
              <a:rPr lang="en-GB" dirty="0"/>
              <a:t>What’s Next</a:t>
            </a:r>
          </a:p>
        </p:txBody>
      </p:sp>
    </p:spTree>
    <p:extLst>
      <p:ext uri="{BB962C8B-B14F-4D97-AF65-F5344CB8AC3E}">
        <p14:creationId xmlns:p14="http://schemas.microsoft.com/office/powerpoint/2010/main" val="1468571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1986EB4-3429-453E-962B-B1D90F3A0BDF}"/>
              </a:ext>
            </a:extLst>
          </p:cNvPr>
          <p:cNvSpPr>
            <a:spLocks noGrp="1"/>
          </p:cNvSpPr>
          <p:nvPr>
            <p:ph type="body" sz="quarter" idx="10"/>
          </p:nvPr>
        </p:nvSpPr>
        <p:spPr/>
        <p:txBody>
          <a:bodyPr/>
          <a:lstStyle/>
          <a:p>
            <a:pPr marL="342900" indent="-342900">
              <a:buFont typeface="Arial" panose="020B0604020202020204" pitchFamily="34" charset="0"/>
              <a:buChar char="•"/>
            </a:pPr>
            <a:r>
              <a:rPr lang="en-GB" dirty="0"/>
              <a:t>Attitudes of participants</a:t>
            </a:r>
          </a:p>
          <a:p>
            <a:pPr marL="342900" indent="-342900">
              <a:buFont typeface="Arial" panose="020B0604020202020204" pitchFamily="34" charset="0"/>
              <a:buChar char="•"/>
            </a:pPr>
            <a:r>
              <a:rPr lang="en-GB" dirty="0"/>
              <a:t>Availability of PNA </a:t>
            </a:r>
          </a:p>
          <a:p>
            <a:pPr marL="342900" indent="-342900">
              <a:buFont typeface="Arial" panose="020B0604020202020204" pitchFamily="34" charset="0"/>
              <a:buChar char="•"/>
            </a:pPr>
            <a:r>
              <a:rPr lang="en-GB" dirty="0"/>
              <a:t>Time and space</a:t>
            </a:r>
          </a:p>
          <a:p>
            <a:pPr marL="342900" indent="-342900">
              <a:buFont typeface="Arial" panose="020B0604020202020204" pitchFamily="34" charset="0"/>
              <a:buChar char="•"/>
            </a:pPr>
            <a:r>
              <a:rPr lang="en-GB" dirty="0"/>
              <a:t>Buy in from management</a:t>
            </a:r>
          </a:p>
          <a:p>
            <a:pPr marL="342900" indent="-342900">
              <a:buFont typeface="Arial" panose="020B0604020202020204" pitchFamily="34" charset="0"/>
              <a:buChar char="•"/>
            </a:pPr>
            <a:r>
              <a:rPr lang="en-GB" dirty="0"/>
              <a:t>Rostered time for staff to attend</a:t>
            </a:r>
          </a:p>
        </p:txBody>
      </p:sp>
      <p:sp>
        <p:nvSpPr>
          <p:cNvPr id="3" name="Title 2">
            <a:extLst>
              <a:ext uri="{FF2B5EF4-FFF2-40B4-BE49-F238E27FC236}">
                <a16:creationId xmlns:a16="http://schemas.microsoft.com/office/drawing/2014/main" id="{4AD05E68-BB2C-43CD-AF28-E2D644EC87B4}"/>
              </a:ext>
            </a:extLst>
          </p:cNvPr>
          <p:cNvSpPr>
            <a:spLocks noGrp="1"/>
          </p:cNvSpPr>
          <p:nvPr>
            <p:ph type="title"/>
          </p:nvPr>
        </p:nvSpPr>
        <p:spPr/>
        <p:txBody>
          <a:bodyPr/>
          <a:lstStyle/>
          <a:p>
            <a:r>
              <a:rPr lang="en-GB" dirty="0"/>
              <a:t>Barriers</a:t>
            </a:r>
          </a:p>
        </p:txBody>
      </p:sp>
    </p:spTree>
    <p:extLst>
      <p:ext uri="{BB962C8B-B14F-4D97-AF65-F5344CB8AC3E}">
        <p14:creationId xmlns:p14="http://schemas.microsoft.com/office/powerpoint/2010/main" val="3549066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6324-7EAD-3748-A6EF-2721899A7CC0}"/>
              </a:ext>
            </a:extLst>
          </p:cNvPr>
          <p:cNvSpPr>
            <a:spLocks noGrp="1"/>
          </p:cNvSpPr>
          <p:nvPr>
            <p:ph type="title"/>
          </p:nvPr>
        </p:nvSpPr>
        <p:spPr/>
        <p:txBody>
          <a:bodyPr/>
          <a:lstStyle/>
          <a:p>
            <a:r>
              <a:rPr lang="en-US" dirty="0"/>
              <a:t>Any Questions?</a:t>
            </a:r>
          </a:p>
        </p:txBody>
      </p:sp>
    </p:spTree>
    <p:extLst>
      <p:ext uri="{BB962C8B-B14F-4D97-AF65-F5344CB8AC3E}">
        <p14:creationId xmlns:p14="http://schemas.microsoft.com/office/powerpoint/2010/main" val="441000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0CD089-F6D8-7D43-BD4F-A65B25B8F1FD}"/>
              </a:ext>
            </a:extLst>
          </p:cNvPr>
          <p:cNvSpPr>
            <a:spLocks noGrp="1"/>
          </p:cNvSpPr>
          <p:nvPr>
            <p:ph type="body" sz="quarter" idx="10"/>
          </p:nvPr>
        </p:nvSpPr>
        <p:spPr>
          <a:xfrm>
            <a:off x="181644" y="1187993"/>
            <a:ext cx="8724231" cy="4974681"/>
          </a:xfrm>
        </p:spPr>
        <p:txBody>
          <a:bodyPr>
            <a:normAutofit/>
          </a:bodyPr>
          <a:lstStyle/>
          <a:p>
            <a:r>
              <a:rPr lang="en-GB" sz="1600" dirty="0"/>
              <a:t>‘</a:t>
            </a:r>
            <a:r>
              <a:rPr lang="en-GB" sz="1400" i="1" dirty="0"/>
              <a:t>Support staff through a continuous improvement process that aims the build personal and professional resilience, enhance quality of care and support preparedness for revalidation’ NHS England 2017</a:t>
            </a:r>
          </a:p>
        </p:txBody>
      </p:sp>
      <p:sp>
        <p:nvSpPr>
          <p:cNvPr id="3" name="Title 2">
            <a:extLst>
              <a:ext uri="{FF2B5EF4-FFF2-40B4-BE49-F238E27FC236}">
                <a16:creationId xmlns:a16="http://schemas.microsoft.com/office/drawing/2014/main" id="{3EC5753A-A804-DC41-9080-19C24286E35C}"/>
              </a:ext>
            </a:extLst>
          </p:cNvPr>
          <p:cNvSpPr>
            <a:spLocks noGrp="1"/>
          </p:cNvSpPr>
          <p:nvPr>
            <p:ph type="title"/>
          </p:nvPr>
        </p:nvSpPr>
        <p:spPr>
          <a:xfrm>
            <a:off x="282773" y="476249"/>
            <a:ext cx="7089577" cy="613048"/>
          </a:xfrm>
        </p:spPr>
        <p:txBody>
          <a:bodyPr>
            <a:normAutofit/>
          </a:bodyPr>
          <a:lstStyle/>
          <a:p>
            <a:r>
              <a:rPr lang="en-US" sz="1600" u="sng" dirty="0"/>
              <a:t>What is the role of Professional Nurse Advocate (PNA)?</a:t>
            </a:r>
          </a:p>
        </p:txBody>
      </p:sp>
      <p:sp>
        <p:nvSpPr>
          <p:cNvPr id="8" name="Flowchart: Alternate Process 7">
            <a:extLst>
              <a:ext uri="{FF2B5EF4-FFF2-40B4-BE49-F238E27FC236}">
                <a16:creationId xmlns:a16="http://schemas.microsoft.com/office/drawing/2014/main" id="{FD1BAA1E-2131-4A24-B4F0-A05239DA4A6F}"/>
              </a:ext>
            </a:extLst>
          </p:cNvPr>
          <p:cNvSpPr/>
          <p:nvPr/>
        </p:nvSpPr>
        <p:spPr>
          <a:xfrm>
            <a:off x="2881795" y="1931785"/>
            <a:ext cx="1390650" cy="895349"/>
          </a:xfrm>
          <a:prstGeom prst="flowChartAlternateProcess">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solidFill>
                  <a:schemeClr val="tx1"/>
                </a:solidFill>
              </a:rPr>
              <a:t>Facilitate </a:t>
            </a:r>
            <a:r>
              <a:rPr lang="en-GB" sz="1200" dirty="0">
                <a:ln w="0"/>
                <a:solidFill>
                  <a:schemeClr val="tx1"/>
                </a:solidFill>
                <a:effectLst>
                  <a:outerShdw blurRad="38100" dist="19050" dir="2700000" algn="tl" rotWithShape="0">
                    <a:schemeClr val="dk1">
                      <a:alpha val="40000"/>
                    </a:schemeClr>
                  </a:outerShdw>
                </a:effectLst>
              </a:rPr>
              <a:t>Restorative clinical supervision</a:t>
            </a:r>
            <a:endParaRPr lang="en-GB" sz="1200" dirty="0">
              <a:solidFill>
                <a:schemeClr val="tx1"/>
              </a:solidFill>
            </a:endParaRPr>
          </a:p>
        </p:txBody>
      </p:sp>
      <p:sp>
        <p:nvSpPr>
          <p:cNvPr id="11" name="Flowchart: Alternate Process 10">
            <a:extLst>
              <a:ext uri="{FF2B5EF4-FFF2-40B4-BE49-F238E27FC236}">
                <a16:creationId xmlns:a16="http://schemas.microsoft.com/office/drawing/2014/main" id="{7DC9DFE1-3900-471E-83F0-853813B4CCEC}"/>
              </a:ext>
            </a:extLst>
          </p:cNvPr>
          <p:cNvSpPr/>
          <p:nvPr/>
        </p:nvSpPr>
        <p:spPr>
          <a:xfrm>
            <a:off x="6078437" y="1931784"/>
            <a:ext cx="1659221" cy="895349"/>
          </a:xfrm>
          <a:prstGeom prst="flowChartAlternateProcess">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solidFill>
                  <a:schemeClr val="tx1"/>
                </a:solidFill>
              </a:rPr>
              <a:t>Actively listen to colleagues</a:t>
            </a:r>
          </a:p>
        </p:txBody>
      </p:sp>
      <p:sp>
        <p:nvSpPr>
          <p:cNvPr id="22" name="Rectangle: Rounded Corners 21">
            <a:extLst>
              <a:ext uri="{FF2B5EF4-FFF2-40B4-BE49-F238E27FC236}">
                <a16:creationId xmlns:a16="http://schemas.microsoft.com/office/drawing/2014/main" id="{E4D7ED35-633F-4AAD-A43B-169D0C4CC521}"/>
              </a:ext>
            </a:extLst>
          </p:cNvPr>
          <p:cNvSpPr/>
          <p:nvPr/>
        </p:nvSpPr>
        <p:spPr>
          <a:xfrm>
            <a:off x="965671" y="3118031"/>
            <a:ext cx="1607940" cy="1240972"/>
          </a:xfrm>
          <a:prstGeom prst="round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solidFill>
                  <a:schemeClr val="tx1"/>
                </a:solidFill>
              </a:rPr>
              <a:t>Understand challenges &amp; demands on staff</a:t>
            </a:r>
          </a:p>
        </p:txBody>
      </p:sp>
      <p:sp>
        <p:nvSpPr>
          <p:cNvPr id="23" name="Rectangle: Rounded Corners 22">
            <a:extLst>
              <a:ext uri="{FF2B5EF4-FFF2-40B4-BE49-F238E27FC236}">
                <a16:creationId xmlns:a16="http://schemas.microsoft.com/office/drawing/2014/main" id="{512ECE35-65BB-4099-BCDF-217FDA602AC7}"/>
              </a:ext>
            </a:extLst>
          </p:cNvPr>
          <p:cNvSpPr/>
          <p:nvPr/>
        </p:nvSpPr>
        <p:spPr>
          <a:xfrm>
            <a:off x="965671" y="4623118"/>
            <a:ext cx="1708363" cy="1144819"/>
          </a:xfrm>
          <a:prstGeom prst="round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solidFill>
                  <a:schemeClr val="tx1"/>
                </a:solidFill>
              </a:rPr>
              <a:t>Support staff to deliver quality improvement initiatives</a:t>
            </a:r>
          </a:p>
          <a:p>
            <a:pPr algn="ctr"/>
            <a:r>
              <a:rPr lang="en-GB" sz="1200" dirty="0">
                <a:solidFill>
                  <a:schemeClr val="tx1"/>
                </a:solidFill>
              </a:rPr>
              <a:t>A-EQUIP </a:t>
            </a:r>
            <a:r>
              <a:rPr lang="en-GB" sz="1200" dirty="0">
                <a:solidFill>
                  <a:schemeClr val="tx1"/>
                </a:solidFill>
                <a:highlight>
                  <a:srgbClr val="00FF00"/>
                </a:highlight>
              </a:rPr>
              <a:t>model</a:t>
            </a:r>
          </a:p>
          <a:p>
            <a:pPr algn="ctr"/>
            <a:r>
              <a:rPr lang="en-GB" sz="1000" i="1" dirty="0">
                <a:solidFill>
                  <a:schemeClr val="tx1"/>
                </a:solidFill>
                <a:highlight>
                  <a:srgbClr val="00FF00"/>
                </a:highlight>
              </a:rPr>
              <a:t>(NHS England, </a:t>
            </a:r>
            <a:r>
              <a:rPr lang="en-GB" sz="1000" i="1" dirty="0">
                <a:solidFill>
                  <a:schemeClr val="tx1"/>
                </a:solidFill>
              </a:rPr>
              <a:t>2017</a:t>
            </a:r>
            <a:r>
              <a:rPr lang="en-GB" sz="1200" dirty="0">
                <a:solidFill>
                  <a:schemeClr val="tx1"/>
                </a:solidFill>
              </a:rPr>
              <a:t>)</a:t>
            </a:r>
          </a:p>
        </p:txBody>
      </p:sp>
      <p:sp>
        <p:nvSpPr>
          <p:cNvPr id="4" name="Rectangle: Rounded Corners 3">
            <a:extLst>
              <a:ext uri="{FF2B5EF4-FFF2-40B4-BE49-F238E27FC236}">
                <a16:creationId xmlns:a16="http://schemas.microsoft.com/office/drawing/2014/main" id="{C0FF00BA-3E17-4CE6-B06E-642E798FBEE5}"/>
              </a:ext>
            </a:extLst>
          </p:cNvPr>
          <p:cNvSpPr/>
          <p:nvPr/>
        </p:nvSpPr>
        <p:spPr>
          <a:xfrm>
            <a:off x="965671" y="1939518"/>
            <a:ext cx="1565693" cy="914398"/>
          </a:xfrm>
          <a:prstGeom prst="round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latin typeface="Arial" panose="020B0604020202020204" pitchFamily="34" charset="0"/>
                <a:cs typeface="Arial" panose="020B0604020202020204" pitchFamily="34" charset="0"/>
              </a:rPr>
              <a:t>Provide Leadership</a:t>
            </a:r>
          </a:p>
        </p:txBody>
      </p:sp>
      <p:sp>
        <p:nvSpPr>
          <p:cNvPr id="6" name="Rectangle: Rounded Corners 5">
            <a:extLst>
              <a:ext uri="{FF2B5EF4-FFF2-40B4-BE49-F238E27FC236}">
                <a16:creationId xmlns:a16="http://schemas.microsoft.com/office/drawing/2014/main" id="{5F767C36-FF9F-4385-B089-E19C22E0C318}"/>
              </a:ext>
            </a:extLst>
          </p:cNvPr>
          <p:cNvSpPr/>
          <p:nvPr/>
        </p:nvSpPr>
        <p:spPr>
          <a:xfrm>
            <a:off x="4487555" y="1931784"/>
            <a:ext cx="1293912" cy="914399"/>
          </a:xfrm>
          <a:prstGeom prst="round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t>Build trust provide effective advocacy</a:t>
            </a:r>
          </a:p>
        </p:txBody>
      </p:sp>
      <p:sp>
        <p:nvSpPr>
          <p:cNvPr id="9" name="Rectangle: Rounded Corners 8">
            <a:extLst>
              <a:ext uri="{FF2B5EF4-FFF2-40B4-BE49-F238E27FC236}">
                <a16:creationId xmlns:a16="http://schemas.microsoft.com/office/drawing/2014/main" id="{E06D2A02-1830-47AC-96B1-4ED917E158FA}"/>
              </a:ext>
            </a:extLst>
          </p:cNvPr>
          <p:cNvSpPr/>
          <p:nvPr/>
        </p:nvSpPr>
        <p:spPr>
          <a:xfrm>
            <a:off x="6078437" y="4623118"/>
            <a:ext cx="1874865" cy="1144819"/>
          </a:xfrm>
          <a:prstGeom prst="round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t>Provide professional care, compassion and support</a:t>
            </a:r>
          </a:p>
        </p:txBody>
      </p:sp>
      <p:sp>
        <p:nvSpPr>
          <p:cNvPr id="10" name="Rectangle: Rounded Corners 9">
            <a:extLst>
              <a:ext uri="{FF2B5EF4-FFF2-40B4-BE49-F238E27FC236}">
                <a16:creationId xmlns:a16="http://schemas.microsoft.com/office/drawing/2014/main" id="{26D0ABF5-8361-4918-A22C-F56F8200350E}"/>
              </a:ext>
            </a:extLst>
          </p:cNvPr>
          <p:cNvSpPr/>
          <p:nvPr/>
        </p:nvSpPr>
        <p:spPr>
          <a:xfrm>
            <a:off x="3372561" y="4543425"/>
            <a:ext cx="2036808" cy="1372416"/>
          </a:xfrm>
          <a:prstGeom prst="round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t>Support staff to develop ability/effectiveness in clinical role by validating clinical actions or discussing consequence of clinical error</a:t>
            </a:r>
          </a:p>
        </p:txBody>
      </p:sp>
      <p:sp>
        <p:nvSpPr>
          <p:cNvPr id="12" name="Rectangle: Rounded Corners 11">
            <a:extLst>
              <a:ext uri="{FF2B5EF4-FFF2-40B4-BE49-F238E27FC236}">
                <a16:creationId xmlns:a16="http://schemas.microsoft.com/office/drawing/2014/main" id="{5DAD0B98-C2B4-4156-94EC-6FE5FD81DCC0}"/>
              </a:ext>
            </a:extLst>
          </p:cNvPr>
          <p:cNvSpPr/>
          <p:nvPr/>
        </p:nvSpPr>
        <p:spPr>
          <a:xfrm>
            <a:off x="6078437" y="3203756"/>
            <a:ext cx="1760637" cy="1201941"/>
          </a:xfrm>
          <a:prstGeom prst="round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t>Focus on development of skills through education</a:t>
            </a:r>
          </a:p>
        </p:txBody>
      </p:sp>
      <p:sp>
        <p:nvSpPr>
          <p:cNvPr id="14" name="Rectangle: Rounded Corners 13">
            <a:extLst>
              <a:ext uri="{FF2B5EF4-FFF2-40B4-BE49-F238E27FC236}">
                <a16:creationId xmlns:a16="http://schemas.microsoft.com/office/drawing/2014/main" id="{943B1743-5711-445A-8643-D8D88BDD5E2C}"/>
              </a:ext>
            </a:extLst>
          </p:cNvPr>
          <p:cNvSpPr/>
          <p:nvPr/>
        </p:nvSpPr>
        <p:spPr>
          <a:xfrm>
            <a:off x="3714751" y="3118031"/>
            <a:ext cx="1133474" cy="1201941"/>
          </a:xfrm>
          <a:prstGeom prst="round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400" b="1" dirty="0"/>
              <a:t>PNA</a:t>
            </a:r>
          </a:p>
        </p:txBody>
      </p:sp>
    </p:spTree>
    <p:extLst>
      <p:ext uri="{BB962C8B-B14F-4D97-AF65-F5344CB8AC3E}">
        <p14:creationId xmlns:p14="http://schemas.microsoft.com/office/powerpoint/2010/main" val="2738495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8BF88B-F76B-4306-8588-49E97526AD75}"/>
              </a:ext>
            </a:extLst>
          </p:cNvPr>
          <p:cNvSpPr>
            <a:spLocks noGrp="1"/>
          </p:cNvSpPr>
          <p:nvPr>
            <p:ph type="body" sz="quarter" idx="10"/>
          </p:nvPr>
        </p:nvSpPr>
        <p:spPr>
          <a:xfrm>
            <a:off x="282774" y="1085851"/>
            <a:ext cx="8578453" cy="4913896"/>
          </a:xfrm>
        </p:spPr>
        <p:txBody>
          <a:bodyPr>
            <a:normAutofit fontScale="25000" lnSpcReduction="20000"/>
          </a:bodyPr>
          <a:lstStyle/>
          <a:p>
            <a:endParaRPr lang="en-GB" sz="1100" dirty="0"/>
          </a:p>
          <a:p>
            <a:r>
              <a:rPr lang="en-GB" sz="4800" dirty="0">
                <a:latin typeface="Arial" panose="020B0604020202020204" pitchFamily="34" charset="0"/>
              </a:rPr>
              <a:t>A-EQUIP (advocating for education and quality improvement) model introduced April 2017 as a response to the removal of statutory supervision</a:t>
            </a:r>
          </a:p>
          <a:p>
            <a:endParaRPr lang="en-GB" sz="4800" dirty="0">
              <a:latin typeface="Arial" panose="020B0604020202020204" pitchFamily="34" charset="0"/>
            </a:endParaRPr>
          </a:p>
          <a:p>
            <a:r>
              <a:rPr lang="en-GB" sz="4800" dirty="0">
                <a:latin typeface="Arial" panose="020B0604020202020204" pitchFamily="34" charset="0"/>
              </a:rPr>
              <a:t>Need for change became apparent from significant failings in midwifery and health profession. </a:t>
            </a:r>
          </a:p>
          <a:p>
            <a:r>
              <a:rPr lang="en-GB" sz="4800" dirty="0">
                <a:latin typeface="Arial" panose="020B0604020202020204" pitchFamily="34" charset="0"/>
              </a:rPr>
              <a:t>(</a:t>
            </a:r>
            <a:r>
              <a:rPr lang="en-GB" sz="4800" i="1" dirty="0">
                <a:latin typeface="Arial" panose="020B0604020202020204" pitchFamily="34" charset="0"/>
              </a:rPr>
              <a:t>Francis Report (2013), Mid Staffs and the Kirkup report (2015) and investigations into Morecambe Bay)</a:t>
            </a:r>
          </a:p>
          <a:p>
            <a:endParaRPr lang="en-GB" sz="4800" i="1" dirty="0">
              <a:latin typeface="Arial" panose="020B0604020202020204" pitchFamily="34" charset="0"/>
            </a:endParaRPr>
          </a:p>
          <a:p>
            <a:r>
              <a:rPr lang="en-GB" sz="4800" dirty="0">
                <a:latin typeface="Arial" panose="020B0604020202020204" pitchFamily="34" charset="0"/>
              </a:rPr>
              <a:t>The PMA is a qualified midwife who has undertaken further recognised training provided by a higher Education Institute.</a:t>
            </a:r>
          </a:p>
          <a:p>
            <a:r>
              <a:rPr lang="en-GB" sz="4800" i="1" dirty="0">
                <a:latin typeface="Arial" panose="020B0604020202020204" pitchFamily="34" charset="0"/>
              </a:rPr>
              <a:t>(NHS England, 2017)</a:t>
            </a:r>
          </a:p>
          <a:p>
            <a:endParaRPr lang="en-GB" sz="4800" i="1" dirty="0">
              <a:latin typeface="Arial" panose="020B0604020202020204" pitchFamily="34" charset="0"/>
            </a:endParaRPr>
          </a:p>
          <a:p>
            <a:r>
              <a:rPr lang="en-GB" sz="4800" dirty="0">
                <a:latin typeface="Arial" panose="020B0604020202020204" pitchFamily="34" charset="0"/>
              </a:rPr>
              <a:t>The A-EQUIP model aims to:</a:t>
            </a:r>
          </a:p>
          <a:p>
            <a:r>
              <a:rPr lang="en-GB" sz="4800" b="1" i="1" dirty="0">
                <a:latin typeface="Arial" panose="020B0604020202020204" pitchFamily="34" charset="0"/>
              </a:rPr>
              <a:t>‘Facilitate a continuous improvement process that values midwives, builds their personal and professional resilience, and contribute to the provision of high-quality care.’</a:t>
            </a:r>
          </a:p>
          <a:p>
            <a:r>
              <a:rPr lang="en-GB" sz="4800" i="1" dirty="0">
                <a:latin typeface="Arial" panose="020B0604020202020204" pitchFamily="34" charset="0"/>
              </a:rPr>
              <a:t>(</a:t>
            </a:r>
            <a:r>
              <a:rPr lang="en-GB" sz="4800" i="1" dirty="0">
                <a:latin typeface="Arial" panose="020B0604020202020204" pitchFamily="34" charset="0"/>
                <a:hlinkClick r:id="rId3">
                  <a:extLst>
                    <a:ext uri="{A12FA001-AC4F-418D-AE19-62706E023703}">
                      <ahyp:hlinkClr xmlns:ahyp="http://schemas.microsoft.com/office/drawing/2018/hyperlinkcolor" val="tx"/>
                    </a:ext>
                  </a:extLst>
                </a:hlinkClick>
              </a:rPr>
              <a:t>NHS England, 2017</a:t>
            </a:r>
            <a:r>
              <a:rPr lang="en-GB" sz="4800" i="1" dirty="0">
                <a:latin typeface="Arial" panose="020B0604020202020204" pitchFamily="34" charset="0"/>
              </a:rPr>
              <a:t>) </a:t>
            </a:r>
          </a:p>
          <a:p>
            <a:endParaRPr lang="en-GB" sz="4800" b="1" i="1" dirty="0">
              <a:latin typeface="Arial" panose="020B0604020202020204" pitchFamily="34" charset="0"/>
            </a:endParaRPr>
          </a:p>
          <a:p>
            <a:r>
              <a:rPr lang="en-GB" sz="4800" dirty="0"/>
              <a:t>The PMA leadership role was inspired by Proctors three function model of supervision;</a:t>
            </a:r>
          </a:p>
          <a:p>
            <a:pPr marL="171450" indent="-171450">
              <a:buFont typeface="Arial" panose="020B0604020202020204" pitchFamily="34" charset="0"/>
              <a:buChar char="•"/>
            </a:pPr>
            <a:r>
              <a:rPr lang="en-GB" sz="4800" dirty="0"/>
              <a:t>Restorative- focus on health and well being, support professionals working with stress/distress</a:t>
            </a:r>
          </a:p>
          <a:p>
            <a:pPr marL="171450" indent="-171450">
              <a:buFont typeface="Arial" panose="020B0604020202020204" pitchFamily="34" charset="0"/>
              <a:buChar char="•"/>
            </a:pPr>
            <a:r>
              <a:rPr lang="en-GB" sz="4800" dirty="0"/>
              <a:t>Normative managerial- focus on monitoring and evaluation, explore quality control aspects of practice</a:t>
            </a:r>
          </a:p>
          <a:p>
            <a:pPr marL="171450" indent="-171450">
              <a:buFont typeface="Arial" panose="020B0604020202020204" pitchFamily="34" charset="0"/>
              <a:buChar char="•"/>
            </a:pPr>
            <a:r>
              <a:rPr lang="en-GB" sz="4800" dirty="0"/>
              <a:t>Formative education- focus on development of knowledge and skills</a:t>
            </a:r>
          </a:p>
          <a:p>
            <a:r>
              <a:rPr lang="en-GB" sz="4800" dirty="0"/>
              <a:t>(</a:t>
            </a:r>
            <a:r>
              <a:rPr lang="en-GB" sz="4800" i="1" dirty="0"/>
              <a:t>Proctor 1986)</a:t>
            </a:r>
          </a:p>
          <a:p>
            <a:endParaRPr lang="en-GB" sz="4800" dirty="0"/>
          </a:p>
          <a:p>
            <a:endParaRPr lang="en-GB" sz="4800" b="1" i="1" dirty="0">
              <a:latin typeface="Arial" panose="020B0604020202020204" pitchFamily="34" charset="0"/>
            </a:endParaRPr>
          </a:p>
          <a:p>
            <a:endParaRPr lang="en-GB" sz="4800" i="1" dirty="0">
              <a:latin typeface="Arial" panose="020B0604020202020204" pitchFamily="34" charset="0"/>
            </a:endParaRPr>
          </a:p>
          <a:p>
            <a:endParaRPr lang="en-GB" sz="4800" dirty="0">
              <a:latin typeface="Arial" panose="020B0604020202020204" pitchFamily="34" charset="0"/>
            </a:endParaRPr>
          </a:p>
          <a:p>
            <a:endParaRPr lang="en-GB" sz="4400" dirty="0"/>
          </a:p>
          <a:p>
            <a:endParaRPr lang="en-GB" sz="1100" dirty="0"/>
          </a:p>
          <a:p>
            <a:r>
              <a:rPr lang="en-GB" sz="1100" dirty="0"/>
              <a:t> </a:t>
            </a:r>
            <a:endParaRPr lang="en-GB" sz="1100" b="1" i="1" dirty="0"/>
          </a:p>
          <a:p>
            <a:endParaRPr lang="en-GB" sz="1300" i="1" dirty="0"/>
          </a:p>
          <a:p>
            <a:endParaRPr lang="en-GB" sz="1400" dirty="0"/>
          </a:p>
        </p:txBody>
      </p:sp>
      <p:sp>
        <p:nvSpPr>
          <p:cNvPr id="3" name="Title 2">
            <a:extLst>
              <a:ext uri="{FF2B5EF4-FFF2-40B4-BE49-F238E27FC236}">
                <a16:creationId xmlns:a16="http://schemas.microsoft.com/office/drawing/2014/main" id="{CDF1CF76-A431-42A6-BEEA-C397E0B709D4}"/>
              </a:ext>
            </a:extLst>
          </p:cNvPr>
          <p:cNvSpPr>
            <a:spLocks noGrp="1"/>
          </p:cNvSpPr>
          <p:nvPr>
            <p:ph type="title"/>
          </p:nvPr>
        </p:nvSpPr>
        <p:spPr>
          <a:xfrm>
            <a:off x="282773" y="190501"/>
            <a:ext cx="5784652" cy="895349"/>
          </a:xfrm>
        </p:spPr>
        <p:txBody>
          <a:bodyPr>
            <a:normAutofit/>
          </a:bodyPr>
          <a:lstStyle/>
          <a:p>
            <a:r>
              <a:rPr lang="en-GB" sz="2000" u="sng" dirty="0"/>
              <a:t>Professional Midwifery Advocate (PMA)</a:t>
            </a:r>
          </a:p>
        </p:txBody>
      </p:sp>
    </p:spTree>
    <p:extLst>
      <p:ext uri="{BB962C8B-B14F-4D97-AF65-F5344CB8AC3E}">
        <p14:creationId xmlns:p14="http://schemas.microsoft.com/office/powerpoint/2010/main" val="217565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FD3163-FD4B-417A-A2C6-8C487D886EA0}"/>
              </a:ext>
            </a:extLst>
          </p:cNvPr>
          <p:cNvSpPr>
            <a:spLocks noGrp="1"/>
          </p:cNvSpPr>
          <p:nvPr>
            <p:ph type="body" sz="quarter" idx="10"/>
          </p:nvPr>
        </p:nvSpPr>
        <p:spPr/>
        <p:txBody>
          <a:bodyPr>
            <a:normAutofit/>
          </a:bodyPr>
          <a:lstStyle/>
          <a:p>
            <a:pPr marL="342900" indent="-342900">
              <a:buFont typeface="Arial" panose="020B0604020202020204" pitchFamily="34" charset="0"/>
              <a:buChar char="•"/>
            </a:pPr>
            <a:r>
              <a:rPr lang="en-GB" sz="1800" dirty="0"/>
              <a:t>Level 7 accredited programme – includes academic assessment, poster presentation and competency portfolio</a:t>
            </a:r>
          </a:p>
          <a:p>
            <a:pPr marL="342900" indent="-342900">
              <a:buFont typeface="Arial" panose="020B0604020202020204" pitchFamily="34" charset="0"/>
              <a:buChar char="•"/>
            </a:pPr>
            <a:r>
              <a:rPr lang="en-GB" sz="1800" dirty="0"/>
              <a:t>Initial programme launched with 400 critical care nurses nationally – aiming for 2 per critical care unit in England.</a:t>
            </a:r>
          </a:p>
          <a:p>
            <a:pPr marL="342900" indent="-342900">
              <a:buFont typeface="Arial" panose="020B0604020202020204" pitchFamily="34" charset="0"/>
              <a:buChar char="•"/>
            </a:pPr>
            <a:r>
              <a:rPr lang="en-GB" sz="1800" dirty="0"/>
              <a:t>First of its kind for adult nurses in England.</a:t>
            </a:r>
          </a:p>
          <a:p>
            <a:pPr marL="342900" indent="-342900">
              <a:buFont typeface="Arial" panose="020B0604020202020204" pitchFamily="34" charset="0"/>
              <a:buChar char="•"/>
            </a:pPr>
            <a:r>
              <a:rPr lang="en-GB" sz="1800" dirty="0"/>
              <a:t>This will follow up with a roll out to more than 1000 nurses from adult learning disabilities, children and young people and adult acute mental health teams</a:t>
            </a:r>
          </a:p>
          <a:p>
            <a:endParaRPr lang="en-GB" sz="1800" dirty="0"/>
          </a:p>
          <a:p>
            <a:endParaRPr lang="en-GB" dirty="0"/>
          </a:p>
        </p:txBody>
      </p:sp>
      <p:sp>
        <p:nvSpPr>
          <p:cNvPr id="3" name="Title 2">
            <a:extLst>
              <a:ext uri="{FF2B5EF4-FFF2-40B4-BE49-F238E27FC236}">
                <a16:creationId xmlns:a16="http://schemas.microsoft.com/office/drawing/2014/main" id="{0FB201C1-11CA-440C-B344-FE2B1354D07E}"/>
              </a:ext>
            </a:extLst>
          </p:cNvPr>
          <p:cNvSpPr>
            <a:spLocks noGrp="1"/>
          </p:cNvSpPr>
          <p:nvPr>
            <p:ph type="title"/>
          </p:nvPr>
        </p:nvSpPr>
        <p:spPr/>
        <p:txBody>
          <a:bodyPr>
            <a:normAutofit fontScale="90000"/>
          </a:bodyPr>
          <a:lstStyle/>
          <a:p>
            <a:r>
              <a:rPr lang="en-GB" dirty="0"/>
              <a:t>What training do the PNA receive?</a:t>
            </a:r>
            <a:br>
              <a:rPr lang="en-GB" dirty="0"/>
            </a:br>
            <a:endParaRPr lang="en-GB" dirty="0"/>
          </a:p>
        </p:txBody>
      </p:sp>
    </p:spTree>
    <p:extLst>
      <p:ext uri="{BB962C8B-B14F-4D97-AF65-F5344CB8AC3E}">
        <p14:creationId xmlns:p14="http://schemas.microsoft.com/office/powerpoint/2010/main" val="3298453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55539B-65BD-4842-B0BE-0B06D4A7975B}"/>
              </a:ext>
            </a:extLst>
          </p:cNvPr>
          <p:cNvSpPr>
            <a:spLocks noGrp="1"/>
          </p:cNvSpPr>
          <p:nvPr>
            <p:ph type="body" sz="quarter" idx="10"/>
          </p:nvPr>
        </p:nvSpPr>
        <p:spPr/>
        <p:txBody>
          <a:bodyPr>
            <a:normAutofit/>
          </a:bodyPr>
          <a:lstStyle/>
          <a:p>
            <a:pPr marL="342900" indent="-342900">
              <a:buFont typeface="Arial" panose="020B0604020202020204" pitchFamily="34" charset="0"/>
              <a:buChar char="•"/>
            </a:pPr>
            <a:r>
              <a:rPr lang="en-GB" dirty="0"/>
              <a:t>4 PNA – will be 3</a:t>
            </a:r>
          </a:p>
          <a:p>
            <a:pPr marL="342900" indent="-342900">
              <a:buFont typeface="Arial" panose="020B0604020202020204" pitchFamily="34" charset="0"/>
              <a:buChar char="•"/>
            </a:pPr>
            <a:r>
              <a:rPr lang="en-GB" dirty="0"/>
              <a:t>All Critical Care Staff will be offered 3 Restorative Clinical supervision (RCS) sessions per year</a:t>
            </a:r>
          </a:p>
          <a:p>
            <a:pPr marL="342900" indent="-342900">
              <a:buFont typeface="Arial" panose="020B0604020202020204" pitchFamily="34" charset="0"/>
              <a:buChar char="•"/>
            </a:pPr>
            <a:r>
              <a:rPr lang="en-GB" dirty="0"/>
              <a:t>Act as a role model</a:t>
            </a:r>
          </a:p>
          <a:p>
            <a:pPr marL="342900" indent="-342900">
              <a:buFont typeface="Arial" panose="020B0604020202020204" pitchFamily="34" charset="0"/>
              <a:buChar char="•"/>
            </a:pPr>
            <a:r>
              <a:rPr lang="en-GB" dirty="0"/>
              <a:t>Provide visible leadership</a:t>
            </a:r>
          </a:p>
          <a:p>
            <a:pPr marL="342900" indent="-342900">
              <a:buFont typeface="Arial" panose="020B0604020202020204" pitchFamily="34" charset="0"/>
              <a:buChar char="•"/>
            </a:pPr>
            <a:r>
              <a:rPr lang="en-GB" dirty="0"/>
              <a:t>Improve working relationships and team dynamics</a:t>
            </a:r>
          </a:p>
          <a:p>
            <a:pPr marL="342900" indent="-342900">
              <a:buFont typeface="Arial" panose="020B0604020202020204" pitchFamily="34" charset="0"/>
              <a:buChar char="•"/>
            </a:pPr>
            <a:r>
              <a:rPr lang="en-GB" dirty="0"/>
              <a:t>Positive impact on staff wellbeing</a:t>
            </a:r>
          </a:p>
          <a:p>
            <a:endParaRPr lang="en-GB" dirty="0"/>
          </a:p>
          <a:p>
            <a:pPr marL="342900" indent="-342900">
              <a:buFont typeface="Arial" panose="020B0604020202020204" pitchFamily="34" charset="0"/>
              <a:buChar char="•"/>
            </a:pPr>
            <a:endParaRPr lang="en-GB" dirty="0"/>
          </a:p>
          <a:p>
            <a:pPr marL="342900" indent="-342900">
              <a:buFontTx/>
              <a:buChar char="-"/>
            </a:pPr>
            <a:endParaRPr lang="en-GB" dirty="0"/>
          </a:p>
          <a:p>
            <a:endParaRPr lang="en-GB" dirty="0"/>
          </a:p>
          <a:p>
            <a:endParaRPr lang="en-GB" dirty="0"/>
          </a:p>
        </p:txBody>
      </p:sp>
      <p:sp>
        <p:nvSpPr>
          <p:cNvPr id="3" name="Title 2">
            <a:extLst>
              <a:ext uri="{FF2B5EF4-FFF2-40B4-BE49-F238E27FC236}">
                <a16:creationId xmlns:a16="http://schemas.microsoft.com/office/drawing/2014/main" id="{76218C41-A443-4A08-B0CE-BB2E1850AC84}"/>
              </a:ext>
            </a:extLst>
          </p:cNvPr>
          <p:cNvSpPr>
            <a:spLocks noGrp="1"/>
          </p:cNvSpPr>
          <p:nvPr>
            <p:ph type="title"/>
          </p:nvPr>
        </p:nvSpPr>
        <p:spPr/>
        <p:txBody>
          <a:bodyPr>
            <a:normAutofit fontScale="90000"/>
          </a:bodyPr>
          <a:lstStyle/>
          <a:p>
            <a:r>
              <a:rPr lang="en-GB" dirty="0"/>
              <a:t>Role of the PNA in Critical Care Northumbria</a:t>
            </a:r>
          </a:p>
        </p:txBody>
      </p:sp>
    </p:spTree>
    <p:extLst>
      <p:ext uri="{BB962C8B-B14F-4D97-AF65-F5344CB8AC3E}">
        <p14:creationId xmlns:p14="http://schemas.microsoft.com/office/powerpoint/2010/main" val="415286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0CD2B3-B0C5-44A6-A7A2-1D36AAA06064}"/>
              </a:ext>
            </a:extLst>
          </p:cNvPr>
          <p:cNvSpPr>
            <a:spLocks noGrp="1"/>
          </p:cNvSpPr>
          <p:nvPr>
            <p:ph type="body" sz="quarter" idx="10"/>
          </p:nvPr>
        </p:nvSpPr>
        <p:spPr/>
        <p:txBody>
          <a:bodyPr>
            <a:normAutofit/>
          </a:bodyPr>
          <a:lstStyle/>
          <a:p>
            <a:pPr marL="342900" indent="-342900">
              <a:buFont typeface="Arial" pitchFamily="34" charset="0"/>
              <a:buChar char="•"/>
            </a:pPr>
            <a:r>
              <a:rPr lang="en-GB" dirty="0"/>
              <a:t>MDT relationships</a:t>
            </a:r>
          </a:p>
          <a:p>
            <a:pPr marL="342900" indent="-342900">
              <a:buFont typeface="Arial" pitchFamily="34" charset="0"/>
              <a:buChar char="•"/>
            </a:pPr>
            <a:r>
              <a:rPr lang="en-GB" dirty="0"/>
              <a:t>Physical and emotional wellbeing</a:t>
            </a:r>
          </a:p>
          <a:p>
            <a:pPr marL="342900" indent="-342900">
              <a:buFont typeface="Arial" pitchFamily="34" charset="0"/>
              <a:buChar char="•"/>
            </a:pPr>
            <a:r>
              <a:rPr lang="en-GB" dirty="0"/>
              <a:t>Valued</a:t>
            </a:r>
          </a:p>
          <a:p>
            <a:pPr marL="342900" indent="-342900">
              <a:buFont typeface="Arial" pitchFamily="34" charset="0"/>
              <a:buChar char="•"/>
            </a:pPr>
            <a:r>
              <a:rPr lang="en-GB" dirty="0"/>
              <a:t>Reduction in stress</a:t>
            </a:r>
          </a:p>
          <a:p>
            <a:pPr marL="342900" indent="-342900">
              <a:buFont typeface="Arial" pitchFamily="34" charset="0"/>
              <a:buChar char="•"/>
            </a:pPr>
            <a:r>
              <a:rPr lang="en-GB" dirty="0"/>
              <a:t>Reduction in burnout</a:t>
            </a:r>
          </a:p>
          <a:p>
            <a:pPr marL="342900" indent="-342900">
              <a:buFont typeface="Arial" pitchFamily="34" charset="0"/>
              <a:buChar char="•"/>
            </a:pPr>
            <a:r>
              <a:rPr lang="en-GB" dirty="0"/>
              <a:t>Improves job satisfaction</a:t>
            </a:r>
          </a:p>
          <a:p>
            <a:pPr marL="342900" indent="-342900">
              <a:buFont typeface="Arial" pitchFamily="34" charset="0"/>
              <a:buChar char="•"/>
            </a:pPr>
            <a:endParaRPr lang="en-GB" dirty="0"/>
          </a:p>
        </p:txBody>
      </p:sp>
      <p:sp>
        <p:nvSpPr>
          <p:cNvPr id="3" name="Title 2">
            <a:extLst>
              <a:ext uri="{FF2B5EF4-FFF2-40B4-BE49-F238E27FC236}">
                <a16:creationId xmlns:a16="http://schemas.microsoft.com/office/drawing/2014/main" id="{EE974AED-BA7C-407F-B7FF-A878FEDDE560}"/>
              </a:ext>
            </a:extLst>
          </p:cNvPr>
          <p:cNvSpPr>
            <a:spLocks noGrp="1"/>
          </p:cNvSpPr>
          <p:nvPr>
            <p:ph type="title"/>
          </p:nvPr>
        </p:nvSpPr>
        <p:spPr/>
        <p:txBody>
          <a:bodyPr/>
          <a:lstStyle/>
          <a:p>
            <a:r>
              <a:rPr lang="en-GB" dirty="0"/>
              <a:t>Benefits of PNA</a:t>
            </a:r>
          </a:p>
        </p:txBody>
      </p:sp>
    </p:spTree>
    <p:extLst>
      <p:ext uri="{BB962C8B-B14F-4D97-AF65-F5344CB8AC3E}">
        <p14:creationId xmlns:p14="http://schemas.microsoft.com/office/powerpoint/2010/main" val="2397862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2640"/>
            <a:ext cx="7886700" cy="825763"/>
          </a:xfrm>
        </p:spPr>
        <p:txBody>
          <a:bodyPr/>
          <a:lstStyle/>
          <a:p>
            <a:r>
              <a:rPr lang="en-GB" dirty="0"/>
              <a:t>How do we measure it?</a:t>
            </a:r>
          </a:p>
        </p:txBody>
      </p:sp>
      <p:pic>
        <p:nvPicPr>
          <p:cNvPr id="1026" name="Picture 2"/>
          <p:cNvPicPr>
            <a:picLocks noChangeAspect="1" noChangeArrowheads="1"/>
          </p:cNvPicPr>
          <p:nvPr/>
        </p:nvPicPr>
        <p:blipFill>
          <a:blip r:embed="rId3"/>
          <a:srcRect l="8056" t="26855" r="66918" b="14757"/>
          <a:stretch>
            <a:fillRect/>
          </a:stretch>
        </p:blipFill>
        <p:spPr bwMode="auto">
          <a:xfrm>
            <a:off x="1048214" y="838403"/>
            <a:ext cx="4095285" cy="5371897"/>
          </a:xfrm>
          <a:prstGeom prst="rect">
            <a:avLst/>
          </a:prstGeom>
          <a:noFill/>
          <a:ln w="9525">
            <a:noFill/>
            <a:miter lim="800000"/>
            <a:headEnd/>
            <a:tailEnd/>
          </a:ln>
        </p:spPr>
      </p:pic>
      <p:sp>
        <p:nvSpPr>
          <p:cNvPr id="6" name="Text Placeholder 1">
            <a:extLst>
              <a:ext uri="{FF2B5EF4-FFF2-40B4-BE49-F238E27FC236}">
                <a16:creationId xmlns:a16="http://schemas.microsoft.com/office/drawing/2014/main" id="{E70CD2B3-B0C5-44A6-A7A2-1D36AAA06064}"/>
              </a:ext>
            </a:extLst>
          </p:cNvPr>
          <p:cNvSpPr>
            <a:spLocks noGrp="1"/>
          </p:cNvSpPr>
          <p:nvPr>
            <p:ph type="body" sz="quarter" idx="10"/>
          </p:nvPr>
        </p:nvSpPr>
        <p:spPr>
          <a:xfrm>
            <a:off x="5407224" y="1790700"/>
            <a:ext cx="3203376" cy="2494546"/>
          </a:xfrm>
        </p:spPr>
        <p:txBody>
          <a:bodyPr>
            <a:normAutofit/>
          </a:bodyPr>
          <a:lstStyle/>
          <a:p>
            <a:pPr marL="342900" indent="-342900">
              <a:buFont typeface="Arial" pitchFamily="34" charset="0"/>
              <a:buChar char="•"/>
            </a:pPr>
            <a:r>
              <a:rPr lang="en-GB" dirty="0"/>
              <a:t>SMART goals</a:t>
            </a:r>
          </a:p>
          <a:p>
            <a:pPr marL="342900" indent="-342900">
              <a:buFont typeface="Arial" pitchFamily="34" charset="0"/>
              <a:buChar char="•"/>
            </a:pPr>
            <a:r>
              <a:rPr lang="en-GB" dirty="0"/>
              <a:t>Questionnaire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1C1760D-1D03-4DAC-9941-972A12C63834}"/>
              </a:ext>
            </a:extLst>
          </p:cNvPr>
          <p:cNvSpPr>
            <a:spLocks noGrp="1"/>
          </p:cNvSpPr>
          <p:nvPr>
            <p:ph type="body" sz="quarter" idx="10"/>
          </p:nvPr>
        </p:nvSpPr>
        <p:spPr/>
        <p:txBody>
          <a:bodyPr/>
          <a:lstStyle/>
          <a:p>
            <a:pPr marL="342900" indent="-342900">
              <a:buFont typeface="Arial" panose="020B0604020202020204" pitchFamily="34" charset="0"/>
              <a:buChar char="•"/>
            </a:pPr>
            <a:r>
              <a:rPr lang="en-GB" dirty="0"/>
              <a:t>Provides staff with safe space</a:t>
            </a:r>
          </a:p>
          <a:p>
            <a:pPr marL="342900" indent="-342900">
              <a:buFont typeface="Arial" panose="020B0604020202020204" pitchFamily="34" charset="0"/>
              <a:buChar char="•"/>
            </a:pPr>
            <a:r>
              <a:rPr lang="en-GB" dirty="0"/>
              <a:t>Consider experiences of care through reflective discussion</a:t>
            </a:r>
          </a:p>
          <a:p>
            <a:pPr marL="342900" indent="-342900">
              <a:buFont typeface="Arial" panose="020B0604020202020204" pitchFamily="34" charset="0"/>
              <a:buChar char="•"/>
            </a:pPr>
            <a:r>
              <a:rPr lang="en-GB" dirty="0"/>
              <a:t>Open, honest, confidential feedback</a:t>
            </a:r>
          </a:p>
          <a:p>
            <a:pPr marL="342900" indent="-342900">
              <a:buFont typeface="Arial" panose="020B0604020202020204" pitchFamily="34" charset="0"/>
              <a:buChar char="•"/>
            </a:pPr>
            <a:r>
              <a:rPr lang="en-GB" dirty="0"/>
              <a:t>Positive impact on staff wellbeing</a:t>
            </a:r>
          </a:p>
          <a:p>
            <a:pPr marL="342900" indent="-342900">
              <a:buFont typeface="Arial" panose="020B0604020202020204" pitchFamily="34" charset="0"/>
              <a:buChar char="•"/>
            </a:pPr>
            <a:r>
              <a:rPr lang="en-GB" dirty="0"/>
              <a:t>Staff feel valued</a:t>
            </a:r>
          </a:p>
          <a:p>
            <a:pPr marL="342900" indent="-342900">
              <a:buFont typeface="Arial" panose="020B0604020202020204" pitchFamily="34" charset="0"/>
              <a:buChar char="•"/>
            </a:pPr>
            <a:r>
              <a:rPr lang="en-GB" dirty="0"/>
              <a:t>Reduction in stress and burnout</a:t>
            </a:r>
          </a:p>
          <a:p>
            <a:pPr marL="342900" indent="-342900">
              <a:buFont typeface="Arial" panose="020B0604020202020204" pitchFamily="34" charset="0"/>
              <a:buChar char="•"/>
            </a:pPr>
            <a:r>
              <a:rPr lang="en-GB" dirty="0"/>
              <a:t>Helps staff manage work life balance</a:t>
            </a:r>
          </a:p>
          <a:p>
            <a:pPr marL="342900" indent="-342900">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9824075E-33EE-4E86-9DFA-DDC2CBFD177C}"/>
              </a:ext>
            </a:extLst>
          </p:cNvPr>
          <p:cNvSpPr>
            <a:spLocks noGrp="1"/>
          </p:cNvSpPr>
          <p:nvPr>
            <p:ph type="title"/>
          </p:nvPr>
        </p:nvSpPr>
        <p:spPr/>
        <p:txBody>
          <a:bodyPr>
            <a:normAutofit/>
          </a:bodyPr>
          <a:lstStyle/>
          <a:p>
            <a:r>
              <a:rPr lang="en-GB" dirty="0"/>
              <a:t>Restorative Group Supervision(RGS)</a:t>
            </a:r>
          </a:p>
        </p:txBody>
      </p:sp>
    </p:spTree>
    <p:extLst>
      <p:ext uri="{BB962C8B-B14F-4D97-AF65-F5344CB8AC3E}">
        <p14:creationId xmlns:p14="http://schemas.microsoft.com/office/powerpoint/2010/main" val="3921829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E2F1F7-58EF-462D-8DBB-5D1268DFB6B1}"/>
              </a:ext>
            </a:extLst>
          </p:cNvPr>
          <p:cNvSpPr>
            <a:spLocks noGrp="1"/>
          </p:cNvSpPr>
          <p:nvPr>
            <p:ph type="body" sz="quarter" idx="10"/>
          </p:nvPr>
        </p:nvSpPr>
        <p:spPr/>
        <p:txBody>
          <a:bodyPr>
            <a:normAutofit fontScale="85000" lnSpcReduction="20000"/>
          </a:bodyPr>
          <a:lstStyle/>
          <a:p>
            <a:pPr marL="342900" indent="-342900">
              <a:buFont typeface="Arial" panose="020B0604020202020204" pitchFamily="34" charset="0"/>
              <a:buChar char="•"/>
            </a:pPr>
            <a:r>
              <a:rPr lang="en-GB" dirty="0"/>
              <a:t>All staff offered 3 sessions per year</a:t>
            </a:r>
          </a:p>
          <a:p>
            <a:pPr marL="342900" indent="-342900">
              <a:buFont typeface="Arial" panose="020B0604020202020204" pitchFamily="34" charset="0"/>
              <a:buChar char="•"/>
            </a:pPr>
            <a:r>
              <a:rPr lang="en-GB" dirty="0"/>
              <a:t>Each session lasts 2 hours</a:t>
            </a:r>
          </a:p>
          <a:p>
            <a:pPr marL="342900" indent="-342900">
              <a:buFont typeface="Arial" panose="020B0604020202020204" pitchFamily="34" charset="0"/>
              <a:buChar char="•"/>
            </a:pPr>
            <a:r>
              <a:rPr lang="en-GB" dirty="0"/>
              <a:t>Maximum 8 staff per group </a:t>
            </a:r>
          </a:p>
          <a:p>
            <a:pPr marL="342900" indent="-342900">
              <a:buFont typeface="Arial" panose="020B0604020202020204" pitchFamily="34" charset="0"/>
              <a:buChar char="•"/>
            </a:pPr>
            <a:r>
              <a:rPr lang="en-GB"/>
              <a:t>Safe space</a:t>
            </a:r>
            <a:endParaRPr lang="en-GB" dirty="0"/>
          </a:p>
          <a:p>
            <a:pPr marL="342900" indent="-342900">
              <a:buFont typeface="Arial" panose="020B0604020202020204" pitchFamily="34" charset="0"/>
              <a:buChar char="•"/>
            </a:pPr>
            <a:r>
              <a:rPr lang="en-GB" dirty="0"/>
              <a:t>Group contract formulated</a:t>
            </a:r>
          </a:p>
          <a:p>
            <a:pPr marL="342900" indent="-342900">
              <a:buFont typeface="Arial" panose="020B0604020202020204" pitchFamily="34" charset="0"/>
              <a:buChar char="•"/>
            </a:pPr>
            <a:r>
              <a:rPr lang="en-GB" dirty="0"/>
              <a:t>Check in</a:t>
            </a:r>
          </a:p>
          <a:p>
            <a:pPr marL="342900" indent="-342900">
              <a:buFont typeface="Arial" panose="020B0604020202020204" pitchFamily="34" charset="0"/>
              <a:buChar char="•"/>
            </a:pPr>
            <a:r>
              <a:rPr lang="en-GB" dirty="0"/>
              <a:t>Discuss themes/ issues raised in session</a:t>
            </a:r>
          </a:p>
          <a:p>
            <a:pPr marL="342900" indent="-342900">
              <a:buFont typeface="Arial" panose="020B0604020202020204" pitchFamily="34" charset="0"/>
              <a:buChar char="•"/>
            </a:pPr>
            <a:r>
              <a:rPr lang="en-GB" dirty="0"/>
              <a:t>Action plan</a:t>
            </a:r>
          </a:p>
          <a:p>
            <a:pPr marL="342900" indent="-342900">
              <a:buFont typeface="Arial" panose="020B0604020202020204" pitchFamily="34" charset="0"/>
              <a:buChar char="•"/>
            </a:pPr>
            <a:r>
              <a:rPr lang="en-GB" dirty="0"/>
              <a:t>Check out</a:t>
            </a:r>
          </a:p>
          <a:p>
            <a:pPr marL="342900" indent="-342900">
              <a:buFont typeface="Arial" panose="020B0604020202020204" pitchFamily="34" charset="0"/>
              <a:buChar char="•"/>
            </a:pPr>
            <a:r>
              <a:rPr lang="en-GB" dirty="0"/>
              <a:t>Time should be rostered and staff should not return to work following session</a:t>
            </a:r>
          </a:p>
          <a:p>
            <a:pPr marL="342900" indent="-342900">
              <a:buFont typeface="Arial" panose="020B0604020202020204" pitchFamily="34" charset="0"/>
              <a:buChar char="•"/>
            </a:pPr>
            <a:r>
              <a:rPr lang="en-GB" dirty="0"/>
              <a:t>1:1 sessions available via referral</a:t>
            </a:r>
          </a:p>
        </p:txBody>
      </p:sp>
      <p:sp>
        <p:nvSpPr>
          <p:cNvPr id="3" name="Title 2">
            <a:extLst>
              <a:ext uri="{FF2B5EF4-FFF2-40B4-BE49-F238E27FC236}">
                <a16:creationId xmlns:a16="http://schemas.microsoft.com/office/drawing/2014/main" id="{D70FAC4C-F609-4167-81D4-45BE469AD911}"/>
              </a:ext>
            </a:extLst>
          </p:cNvPr>
          <p:cNvSpPr>
            <a:spLocks noGrp="1"/>
          </p:cNvSpPr>
          <p:nvPr>
            <p:ph type="title"/>
          </p:nvPr>
        </p:nvSpPr>
        <p:spPr/>
        <p:txBody>
          <a:bodyPr/>
          <a:lstStyle/>
          <a:p>
            <a:r>
              <a:rPr lang="en-GB" dirty="0"/>
              <a:t>Format of RCS session</a:t>
            </a:r>
          </a:p>
        </p:txBody>
      </p:sp>
    </p:spTree>
    <p:extLst>
      <p:ext uri="{BB962C8B-B14F-4D97-AF65-F5344CB8AC3E}">
        <p14:creationId xmlns:p14="http://schemas.microsoft.com/office/powerpoint/2010/main" val="1293222216"/>
      </p:ext>
    </p:extLst>
  </p:cSld>
  <p:clrMapOvr>
    <a:masterClrMapping/>
  </p:clrMapOvr>
</p:sld>
</file>

<file path=ppt/theme/theme1.xml><?xml version="1.0" encoding="utf-8"?>
<a:theme xmlns:a="http://schemas.openxmlformats.org/drawingml/2006/main" name="NorthumbriaStyle">
  <a:themeElements>
    <a:clrScheme name="NorthumbriaWay">
      <a:dk1>
        <a:srgbClr val="000000"/>
      </a:dk1>
      <a:lt1>
        <a:srgbClr val="FFFFFF"/>
      </a:lt1>
      <a:dk2>
        <a:srgbClr val="44546A"/>
      </a:dk2>
      <a:lt2>
        <a:srgbClr val="E7E6E6"/>
      </a:lt2>
      <a:accent1>
        <a:srgbClr val="005EB8"/>
      </a:accent1>
      <a:accent2>
        <a:srgbClr val="92C020"/>
      </a:accent2>
      <a:accent3>
        <a:srgbClr val="41B6E6"/>
      </a:accent3>
      <a:accent4>
        <a:srgbClr val="00A399"/>
      </a:accent4>
      <a:accent5>
        <a:srgbClr val="00A9CE"/>
      </a:accent5>
      <a:accent6>
        <a:srgbClr val="6EAD5D"/>
      </a:accent6>
      <a:hlink>
        <a:srgbClr val="58A8B3"/>
      </a:hlink>
      <a:folHlink>
        <a:srgbClr val="994A6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umbria-slides-2020-widescreen" id="{63112D31-FACE-E748-927F-1B6B8CC57EC3}" vid="{8342673F-0074-5D4F-8CF7-609160B9DD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572</TotalTime>
  <Words>1268</Words>
  <Application>Microsoft Office PowerPoint</Application>
  <PresentationFormat>On-screen Show (4:3)</PresentationFormat>
  <Paragraphs>139</Paragraphs>
  <Slides>13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NorthumbriaStyle</vt:lpstr>
      <vt:lpstr>Professional Nurse Advocate</vt:lpstr>
      <vt:lpstr>What is the role of Professional Nurse Advocate (PNA)?</vt:lpstr>
      <vt:lpstr>Professional Midwifery Advocate (PMA)</vt:lpstr>
      <vt:lpstr>What training do the PNA receive? </vt:lpstr>
      <vt:lpstr>Role of the PNA in Critical Care Northumbria</vt:lpstr>
      <vt:lpstr>Benefits of PNA</vt:lpstr>
      <vt:lpstr>How do we measure it?</vt:lpstr>
      <vt:lpstr>Restorative Group Supervision(RGS)</vt:lpstr>
      <vt:lpstr>Format of RCS session</vt:lpstr>
      <vt:lpstr>PNA – So Far</vt:lpstr>
      <vt:lpstr>What’s Next</vt:lpstr>
      <vt:lpstr>Barriers</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Hutchinson Laura (RTF) NHCT</dc:creator>
  <cp:lastModifiedBy>Wade Rachel (RTF) NHCT</cp:lastModifiedBy>
  <cp:revision>38</cp:revision>
  <dcterms:created xsi:type="dcterms:W3CDTF">2020-01-13T10:32:14Z</dcterms:created>
  <dcterms:modified xsi:type="dcterms:W3CDTF">2021-05-14T12:08:33Z</dcterms:modified>
</cp:coreProperties>
</file>